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Proxima Nova" panose="020B0604020202020204" charset="0"/>
      <p:regular r:id="rId58"/>
      <p:bold r:id="rId59"/>
      <p:italic r:id="rId60"/>
      <p:boldItalic r:id="rId61"/>
    </p:embeddedFont>
    <p:embeddedFont>
      <p:font typeface="Roboto" panose="020B0604020202020204" charset="0"/>
      <p:regular r:id="rId62"/>
      <p:bold r:id="rId63"/>
      <p:italic r:id="rId64"/>
      <p:boldItalic r:id="rId65"/>
    </p:embeddedFont>
    <p:embeddedFont>
      <p:font typeface="Roboto Slab" pitchFamily="2"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557"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Logos</a:t>
            </a:r>
            <a:br>
              <a:rPr lang="en"/>
            </a:br>
            <a:r>
              <a:rPr lang="en"/>
              <a:t>URL to the scistarter resource for CSM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1f7309ff9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1f7309ff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1c919083e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1c919083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1dc80b26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1dc80b26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1d6554e6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1d6554e6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1f7309f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71f7309f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1f7309ff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71f7309ff9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 Meeting Notes (6/19/17 12:13) -----</a:t>
            </a:r>
            <a:endParaRPr/>
          </a:p>
          <a:p>
            <a:pPr marL="0" lvl="0" indent="0" algn="l" rtl="0">
              <a:spcBef>
                <a:spcPts val="0"/>
              </a:spcBef>
              <a:spcAft>
                <a:spcPts val="0"/>
              </a:spcAft>
              <a:buNone/>
            </a:pPr>
            <a:r>
              <a:rPr lang="en"/>
              <a:t>slide before this with a bunch o scifri projects</a:t>
            </a:r>
            <a:endParaRPr/>
          </a:p>
        </p:txBody>
      </p:sp>
      <p:sp>
        <p:nvSpPr>
          <p:cNvPr id="158" name="Google Shape;158;g71f7309ff9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1c919083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1c919083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1c919083e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1c919083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1c919083e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1c919083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1c919083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1c919083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side is audience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1c919083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1c919083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1c919083e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1c919083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Stall catchers logo - throw to Caroline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1c919083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1c919083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1f7309ff9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1f7309ff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1c919083e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1c919083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1c919083e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1c919083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Nerdy Media - hugging a tree</a:t>
            </a:r>
            <a:br>
              <a:rPr lang="en"/>
            </a:br>
            <a:r>
              <a:rPr lang="en"/>
              <a:t>Ask - </a:t>
            </a:r>
            <a:endParaRPr/>
          </a:p>
          <a:p>
            <a:pPr marL="0" lvl="0" indent="0" algn="l" rtl="0">
              <a:spcBef>
                <a:spcPts val="0"/>
              </a:spcBef>
              <a:spcAft>
                <a:spcPts val="0"/>
              </a:spcAft>
              <a:buNone/>
            </a:pPr>
            <a:r>
              <a:rPr lang="en"/>
              <a:t>Backdrop - I brought props with me (also should be busy)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f7309ff9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1f7309ff9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1d6554e6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1d6554e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1d6554e6c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1d6554e6c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Crowd the tap demo here</a:t>
            </a:r>
            <a:br>
              <a:rPr lang="en"/>
            </a:br>
            <a:r>
              <a:rPr lang="en"/>
              <a:t>Caroline - spotlight the hands video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1c919083e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1c919083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1c919083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1c919083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1dc80b26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1dc80b26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1f7309ff9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1f7309ff9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1dc80b26a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1dc80b26a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1d6554e6c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71d6554e6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URL</a:t>
            </a:r>
            <a:endParaRPr/>
          </a:p>
          <a:p>
            <a:pPr marL="0" lvl="0" indent="0" algn="l" rtl="0">
              <a:spcBef>
                <a:spcPts val="0"/>
              </a:spcBef>
              <a:spcAft>
                <a:spcPts val="0"/>
              </a:spcAft>
              <a:buNone/>
            </a:pPr>
            <a:r>
              <a:rPr lang="en"/>
              <a:t>Cost</a:t>
            </a:r>
            <a:endParaRPr/>
          </a:p>
          <a:p>
            <a:pPr marL="0" lvl="0" indent="0" algn="l" rtl="0">
              <a:spcBef>
                <a:spcPts val="0"/>
              </a:spcBef>
              <a:spcAft>
                <a:spcPts val="0"/>
              </a:spcAft>
              <a:buNone/>
            </a:pPr>
            <a:r>
              <a:rPr lang="en"/>
              <a:t>Accessibility</a:t>
            </a:r>
            <a:endParaRPr/>
          </a:p>
          <a:p>
            <a:pPr marL="0" lvl="0" indent="0" algn="l" rtl="0">
              <a:spcBef>
                <a:spcPts val="0"/>
              </a:spcBef>
              <a:spcAft>
                <a:spcPts val="0"/>
              </a:spcAft>
              <a:buNone/>
            </a:pPr>
            <a:r>
              <a:rPr lang="en"/>
              <a:t>Registration Y/N</a:t>
            </a:r>
            <a:endParaRPr/>
          </a:p>
          <a:p>
            <a:pPr marL="0" lvl="0" indent="0" algn="l" rtl="0">
              <a:spcBef>
                <a:spcPts val="0"/>
              </a:spcBef>
              <a:spcAft>
                <a:spcPts val="0"/>
              </a:spcAft>
              <a:buNone/>
            </a:pPr>
            <a:r>
              <a:rPr lang="en"/>
              <a:t>Polling Y/N</a:t>
            </a:r>
            <a:endParaRPr/>
          </a:p>
          <a:p>
            <a:pPr marL="0" lvl="0" indent="0" algn="l" rtl="0">
              <a:spcBef>
                <a:spcPts val="0"/>
              </a:spcBef>
              <a:spcAft>
                <a:spcPts val="0"/>
              </a:spcAft>
              <a:buNone/>
            </a:pPr>
            <a:r>
              <a:rPr lang="en"/>
              <a:t>Multi-host or single host</a:t>
            </a:r>
            <a:endParaRPr/>
          </a:p>
          <a:p>
            <a:pPr marL="0" lvl="0" indent="0" algn="l" rtl="0">
              <a:spcBef>
                <a:spcPts val="0"/>
              </a:spcBef>
              <a:spcAft>
                <a:spcPts val="0"/>
              </a:spcAft>
              <a:buNone/>
            </a:pPr>
            <a:r>
              <a:rPr lang="en"/>
              <a:t>Interactivity Control </a:t>
            </a:r>
            <a:endParaRPr/>
          </a:p>
          <a:p>
            <a:pPr marL="0" lvl="0" indent="0" algn="l" rtl="0">
              <a:spcBef>
                <a:spcPts val="0"/>
              </a:spcBef>
              <a:spcAft>
                <a:spcPts val="0"/>
              </a:spcAft>
              <a:buNone/>
            </a:pPr>
            <a:r>
              <a:rPr lang="en"/>
              <a:t>Stream to multiple platforms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1dc80b26a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71dc80b26a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URL</a:t>
            </a:r>
            <a:endParaRPr/>
          </a:p>
          <a:p>
            <a:pPr marL="0" lvl="0" indent="0" algn="l" rtl="0">
              <a:spcBef>
                <a:spcPts val="0"/>
              </a:spcBef>
              <a:spcAft>
                <a:spcPts val="0"/>
              </a:spcAft>
              <a:buNone/>
            </a:pPr>
            <a:r>
              <a:rPr lang="en"/>
              <a:t>Cost</a:t>
            </a:r>
            <a:endParaRPr/>
          </a:p>
          <a:p>
            <a:pPr marL="0" lvl="0" indent="0" algn="l" rtl="0">
              <a:spcBef>
                <a:spcPts val="0"/>
              </a:spcBef>
              <a:spcAft>
                <a:spcPts val="0"/>
              </a:spcAft>
              <a:buNone/>
            </a:pPr>
            <a:r>
              <a:rPr lang="en"/>
              <a:t>Accessibility</a:t>
            </a:r>
            <a:endParaRPr/>
          </a:p>
          <a:p>
            <a:pPr marL="0" lvl="0" indent="0" algn="l" rtl="0">
              <a:spcBef>
                <a:spcPts val="0"/>
              </a:spcBef>
              <a:spcAft>
                <a:spcPts val="0"/>
              </a:spcAft>
              <a:buNone/>
            </a:pPr>
            <a:r>
              <a:rPr lang="en"/>
              <a:t>Registration Y/N</a:t>
            </a:r>
            <a:endParaRPr/>
          </a:p>
          <a:p>
            <a:pPr marL="0" lvl="0" indent="0" algn="l" rtl="0">
              <a:spcBef>
                <a:spcPts val="0"/>
              </a:spcBef>
              <a:spcAft>
                <a:spcPts val="0"/>
              </a:spcAft>
              <a:buNone/>
            </a:pPr>
            <a:r>
              <a:rPr lang="en"/>
              <a:t>Polling Y/N</a:t>
            </a:r>
            <a:endParaRPr/>
          </a:p>
          <a:p>
            <a:pPr marL="0" lvl="0" indent="0" algn="l" rtl="0">
              <a:spcBef>
                <a:spcPts val="0"/>
              </a:spcBef>
              <a:spcAft>
                <a:spcPts val="0"/>
              </a:spcAft>
              <a:buNone/>
            </a:pPr>
            <a:r>
              <a:rPr lang="en"/>
              <a:t>Multi-host or single host</a:t>
            </a:r>
            <a:endParaRPr/>
          </a:p>
          <a:p>
            <a:pPr marL="0" lvl="0" indent="0" algn="l" rtl="0">
              <a:spcBef>
                <a:spcPts val="0"/>
              </a:spcBef>
              <a:spcAft>
                <a:spcPts val="0"/>
              </a:spcAft>
              <a:buNone/>
            </a:pPr>
            <a:r>
              <a:rPr lang="en"/>
              <a:t>Interactivity Control </a:t>
            </a:r>
            <a:endParaRPr/>
          </a:p>
          <a:p>
            <a:pPr marL="0" lvl="0" indent="0" algn="l" rtl="0">
              <a:spcBef>
                <a:spcPts val="0"/>
              </a:spcBef>
              <a:spcAft>
                <a:spcPts val="0"/>
              </a:spcAft>
              <a:buNone/>
            </a:pPr>
            <a:r>
              <a:rPr lang="en"/>
              <a:t>Stream to multiple platforms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71dc80b26a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71dc80b26a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URL</a:t>
            </a:r>
            <a:endParaRPr/>
          </a:p>
          <a:p>
            <a:pPr marL="0" lvl="0" indent="0" algn="l" rtl="0">
              <a:spcBef>
                <a:spcPts val="0"/>
              </a:spcBef>
              <a:spcAft>
                <a:spcPts val="0"/>
              </a:spcAft>
              <a:buNone/>
            </a:pPr>
            <a:r>
              <a:rPr lang="en"/>
              <a:t>Cost</a:t>
            </a:r>
            <a:endParaRPr/>
          </a:p>
          <a:p>
            <a:pPr marL="0" lvl="0" indent="0" algn="l" rtl="0">
              <a:spcBef>
                <a:spcPts val="0"/>
              </a:spcBef>
              <a:spcAft>
                <a:spcPts val="0"/>
              </a:spcAft>
              <a:buNone/>
            </a:pPr>
            <a:r>
              <a:rPr lang="en"/>
              <a:t>Accessibility</a:t>
            </a:r>
            <a:endParaRPr/>
          </a:p>
          <a:p>
            <a:pPr marL="0" lvl="0" indent="0" algn="l" rtl="0">
              <a:spcBef>
                <a:spcPts val="0"/>
              </a:spcBef>
              <a:spcAft>
                <a:spcPts val="0"/>
              </a:spcAft>
              <a:buNone/>
            </a:pPr>
            <a:r>
              <a:rPr lang="en"/>
              <a:t>Registration Y/N</a:t>
            </a:r>
            <a:endParaRPr/>
          </a:p>
          <a:p>
            <a:pPr marL="0" lvl="0" indent="0" algn="l" rtl="0">
              <a:spcBef>
                <a:spcPts val="0"/>
              </a:spcBef>
              <a:spcAft>
                <a:spcPts val="0"/>
              </a:spcAft>
              <a:buNone/>
            </a:pPr>
            <a:r>
              <a:rPr lang="en"/>
              <a:t>Polling Y/N</a:t>
            </a:r>
            <a:endParaRPr/>
          </a:p>
          <a:p>
            <a:pPr marL="0" lvl="0" indent="0" algn="l" rtl="0">
              <a:spcBef>
                <a:spcPts val="0"/>
              </a:spcBef>
              <a:spcAft>
                <a:spcPts val="0"/>
              </a:spcAft>
              <a:buNone/>
            </a:pPr>
            <a:r>
              <a:rPr lang="en"/>
              <a:t>Multi-host or single host</a:t>
            </a:r>
            <a:endParaRPr/>
          </a:p>
          <a:p>
            <a:pPr marL="0" lvl="0" indent="0" algn="l" rtl="0">
              <a:spcBef>
                <a:spcPts val="0"/>
              </a:spcBef>
              <a:spcAft>
                <a:spcPts val="0"/>
              </a:spcAft>
              <a:buNone/>
            </a:pPr>
            <a:r>
              <a:rPr lang="en"/>
              <a:t>Interactivity Control </a:t>
            </a:r>
            <a:endParaRPr/>
          </a:p>
          <a:p>
            <a:pPr marL="0" lvl="0" indent="0" algn="l" rtl="0">
              <a:spcBef>
                <a:spcPts val="0"/>
              </a:spcBef>
              <a:spcAft>
                <a:spcPts val="0"/>
              </a:spcAft>
              <a:buNone/>
            </a:pPr>
            <a:r>
              <a:rPr lang="en"/>
              <a:t>Stream to multiple platforms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1dc80b26a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1dc80b26a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1c919083e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1c919083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1c919083e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1c91908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best camera is the one you know how to use”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1dc80b26a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1dc80b26a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1f7309ff9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1f7309ff9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1c919083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1c919083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1c919083e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1c919083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accessible presentations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1dc80b26a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1dc80b26a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accessible presentations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1f7309ff9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71f7309ff9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1dc80b26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65" name="Google Shape;365;g71dc80b26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en"/>
              <a:t>Caroline</a:t>
            </a:r>
            <a:endParaRPr/>
          </a:p>
        </p:txBody>
      </p:sp>
      <p:sp>
        <p:nvSpPr>
          <p:cNvPr id="366" name="Google Shape;366;g71dc80b26a_0_28: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1dc80b26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76" name="Google Shape;376;g71dc80b26a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en"/>
              <a:t>Caroline</a:t>
            </a:r>
            <a:endParaRPr/>
          </a:p>
        </p:txBody>
      </p:sp>
      <p:sp>
        <p:nvSpPr>
          <p:cNvPr id="377" name="Google Shape;377;g71dc80b26a_0_58: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1dc80b26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87" name="Google Shape;387;g71dc80b26a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en"/>
              <a:t>Caroline</a:t>
            </a:r>
            <a:endParaRPr/>
          </a:p>
        </p:txBody>
      </p:sp>
      <p:sp>
        <p:nvSpPr>
          <p:cNvPr id="388" name="Google Shape;388;g71dc80b26a_0_48: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71dc80b26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71dc80b2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71c919083e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71c919083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1c919083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1c919083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1c919083e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1c919083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1f7309ff9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1f7309ff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1c919083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1c919083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c919083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1c919083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organizers and implementers - looking for content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8"/>
        <p:cNvGrpSpPr/>
        <p:nvPr/>
      </p:nvGrpSpPr>
      <p:grpSpPr>
        <a:xfrm>
          <a:off x="0" y="0"/>
          <a:ext cx="0" cy="0"/>
          <a:chOff x="0" y="0"/>
          <a:chExt cx="0" cy="0"/>
        </a:xfrm>
      </p:grpSpPr>
      <p:pic>
        <p:nvPicPr>
          <p:cNvPr id="59" name="Google Shape;59;p13"/>
          <p:cNvPicPr preferRelativeResize="0"/>
          <p:nvPr/>
        </p:nvPicPr>
        <p:blipFill rotWithShape="1">
          <a:blip r:embed="rId2">
            <a:alphaModFix/>
          </a:blip>
          <a:srcRect/>
          <a:stretch/>
        </p:blipFill>
        <p:spPr>
          <a:xfrm>
            <a:off x="12665" y="7124"/>
            <a:ext cx="6839004" cy="5129251"/>
          </a:xfrm>
          <a:prstGeom prst="rect">
            <a:avLst/>
          </a:prstGeom>
          <a:noFill/>
          <a:ln>
            <a:noFill/>
          </a:ln>
        </p:spPr>
      </p:pic>
      <p:sp>
        <p:nvSpPr>
          <p:cNvPr id="60" name="Google Shape;60;p13"/>
          <p:cNvSpPr txBox="1">
            <a:spLocks noGrp="1"/>
          </p:cNvSpPr>
          <p:nvPr>
            <p:ph type="title"/>
          </p:nvPr>
        </p:nvSpPr>
        <p:spPr>
          <a:xfrm>
            <a:off x="628650" y="1839506"/>
            <a:ext cx="7886700" cy="49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304788" y="774384"/>
            <a:ext cx="424800" cy="0"/>
          </a:xfrm>
          <a:prstGeom prst="straightConnector1">
            <a:avLst/>
          </a:prstGeom>
          <a:noFill/>
          <a:ln w="38100" cap="flat" cmpd="sng">
            <a:solidFill>
              <a:schemeClr val="accent4"/>
            </a:solidFill>
            <a:prstDash val="solid"/>
            <a:round/>
            <a:headEnd type="none" w="sm" len="sm"/>
            <a:tailEnd type="none" w="sm" len="sm"/>
          </a:ln>
        </p:spPr>
      </p:cxnSp>
      <p:sp>
        <p:nvSpPr>
          <p:cNvPr id="21" name="Google Shape;21;p4"/>
          <p:cNvSpPr txBox="1">
            <a:spLocks noGrp="1"/>
          </p:cNvSpPr>
          <p:nvPr>
            <p:ph type="title"/>
          </p:nvPr>
        </p:nvSpPr>
        <p:spPr>
          <a:xfrm>
            <a:off x="189100" y="13777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387888" y="823859"/>
            <a:ext cx="424800" cy="0"/>
          </a:xfrm>
          <a:prstGeom prst="straightConnector1">
            <a:avLst/>
          </a:prstGeom>
          <a:noFill/>
          <a:ln w="38100" cap="flat" cmpd="sng">
            <a:solidFill>
              <a:schemeClr val="accent4"/>
            </a:solidFill>
            <a:prstDash val="solid"/>
            <a:round/>
            <a:headEnd type="none" w="sm" len="sm"/>
            <a:tailEnd type="none" w="sm" len="sm"/>
          </a:ln>
        </p:spPr>
      </p:cxnSp>
      <p:sp>
        <p:nvSpPr>
          <p:cNvPr id="26" name="Google Shape;26;p5"/>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387893" y="946877"/>
            <a:ext cx="331500" cy="0"/>
          </a:xfrm>
          <a:prstGeom prst="straightConnector1">
            <a:avLst/>
          </a:prstGeom>
          <a:noFill/>
          <a:ln w="38100" cap="flat" cmpd="sng">
            <a:solidFill>
              <a:schemeClr val="accent4"/>
            </a:solidFill>
            <a:prstDash val="solid"/>
            <a:round/>
            <a:headEnd type="none" w="sm" len="sm"/>
            <a:tailEnd type="none" w="sm" len="sm"/>
          </a:ln>
        </p:spPr>
      </p:cxnSp>
      <p:sp>
        <p:nvSpPr>
          <p:cNvPr id="35" name="Google Shape;35;p7"/>
          <p:cNvSpPr txBox="1">
            <a:spLocks noGrp="1"/>
          </p:cNvSpPr>
          <p:nvPr>
            <p:ph type="title"/>
          </p:nvPr>
        </p:nvSpPr>
        <p:spPr>
          <a:xfrm>
            <a:off x="288525" y="191175"/>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4" name="Google Shape;44;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5" name="Google Shape;45;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pload.wikimedia.org/wikipedia/commons/c/c9/Tanuki_the_%60Raccoon_Dog%60.jp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www.sciencefriday.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commons.wikimedia.org/w/index.php?curid=3529333"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rive.google.com/file/d/1cqGsSPCuWBEKreD61jGYnLRitqfvuPsm/vie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1680302" y="279707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Making the most out of social distancing:</a:t>
            </a:r>
            <a:r>
              <a:rPr lang="en"/>
              <a:t> </a:t>
            </a:r>
            <a:br>
              <a:rPr lang="en"/>
            </a:br>
            <a:br>
              <a:rPr lang="en"/>
            </a:br>
            <a:r>
              <a:rPr lang="en"/>
              <a:t>Live-streamed citizen science to the rescue!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body" idx="1"/>
          </p:nvPr>
        </p:nvSpPr>
        <p:spPr>
          <a:xfrm>
            <a:off x="310150" y="1436750"/>
            <a:ext cx="2167800" cy="299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You may be feeling like a  </a:t>
            </a:r>
            <a:r>
              <a:rPr lang="en" sz="2400" u="sng">
                <a:solidFill>
                  <a:schemeClr val="hlink"/>
                </a:solidFill>
                <a:hlinkClick r:id="rId3"/>
              </a:rPr>
              <a:t>racoon dog</a:t>
            </a:r>
            <a:br>
              <a:rPr lang="en"/>
            </a:br>
            <a:br>
              <a:rPr lang="en"/>
            </a:br>
            <a:r>
              <a:rPr lang="en" i="1"/>
              <a:t>Adorable, categorically confused, a bit shy</a:t>
            </a:r>
            <a:r>
              <a:rPr lang="en" i="1">
                <a:solidFill>
                  <a:srgbClr val="999999"/>
                </a:solidFill>
              </a:rPr>
              <a:t>...</a:t>
            </a:r>
            <a:br>
              <a:rPr lang="en">
                <a:solidFill>
                  <a:srgbClr val="999999"/>
                </a:solidFill>
              </a:rPr>
            </a:br>
            <a:br>
              <a:rPr lang="en">
                <a:solidFill>
                  <a:srgbClr val="999999"/>
                </a:solidFill>
              </a:rPr>
            </a:br>
            <a:br>
              <a:rPr lang="en">
                <a:solidFill>
                  <a:srgbClr val="999999"/>
                </a:solidFill>
              </a:rPr>
            </a:br>
            <a:br>
              <a:rPr lang="en">
                <a:solidFill>
                  <a:srgbClr val="999999"/>
                </a:solidFill>
              </a:rPr>
            </a:br>
            <a:r>
              <a:rPr lang="en" sz="1000">
                <a:solidFill>
                  <a:srgbClr val="999999"/>
                </a:solidFill>
              </a:rPr>
              <a:t> </a:t>
            </a:r>
            <a:r>
              <a:rPr lang="en" sz="800">
                <a:solidFill>
                  <a:srgbClr val="999999"/>
                </a:solidFill>
              </a:rPr>
              <a:t>Prue Simmons / CC BY (https://creativecommons.org/licenses/by/2.0)</a:t>
            </a:r>
            <a:endParaRPr sz="800">
              <a:solidFill>
                <a:srgbClr val="999999"/>
              </a:solidFill>
            </a:endParaRPr>
          </a:p>
        </p:txBody>
      </p:sp>
      <p:pic>
        <p:nvPicPr>
          <p:cNvPr id="124" name="Google Shape;124;p23"/>
          <p:cNvPicPr preferRelativeResize="0"/>
          <p:nvPr/>
        </p:nvPicPr>
        <p:blipFill>
          <a:blip r:embed="rId4">
            <a:alphaModFix/>
          </a:blip>
          <a:stretch>
            <a:fillRect/>
          </a:stretch>
        </p:blipFill>
        <p:spPr>
          <a:xfrm>
            <a:off x="2695525" y="204613"/>
            <a:ext cx="6327127" cy="4734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But you’re here, we’re stoked</a:t>
            </a:r>
            <a:endParaRPr/>
          </a:p>
        </p:txBody>
      </p:sp>
      <p:sp>
        <p:nvSpPr>
          <p:cNvPr id="130" name="Google Shape;130;p24"/>
          <p:cNvSpPr txBox="1">
            <a:spLocks noGrp="1"/>
          </p:cNvSpPr>
          <p:nvPr>
            <p:ph type="body" idx="1"/>
          </p:nvPr>
        </p:nvSpPr>
        <p:spPr>
          <a:xfrm>
            <a:off x="446425" y="1106475"/>
            <a:ext cx="80082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a:t>Share</a:t>
            </a:r>
            <a:r>
              <a:rPr lang="en"/>
              <a:t> </a:t>
            </a:r>
            <a:endParaRPr/>
          </a:p>
          <a:p>
            <a:pPr marL="914400" lvl="1" indent="-317500" algn="l" rtl="0">
              <a:spcBef>
                <a:spcPts val="0"/>
              </a:spcBef>
              <a:spcAft>
                <a:spcPts val="0"/>
              </a:spcAft>
              <a:buSzPts val="1400"/>
              <a:buChar char="-"/>
            </a:pPr>
            <a:r>
              <a:rPr lang="en" sz="1400"/>
              <a:t>This is a learning and collaboration space. Fear not the chat. </a:t>
            </a:r>
            <a:br>
              <a:rPr lang="en" sz="1400"/>
            </a:br>
            <a:endParaRPr sz="1400"/>
          </a:p>
          <a:p>
            <a:pPr marL="457200" lvl="0" indent="-317500" algn="l" rtl="0">
              <a:spcBef>
                <a:spcPts val="0"/>
              </a:spcBef>
              <a:spcAft>
                <a:spcPts val="0"/>
              </a:spcAft>
              <a:buSzPts val="1400"/>
              <a:buChar char="-"/>
            </a:pPr>
            <a:r>
              <a:rPr lang="en" sz="2400"/>
              <a:t>It’s a weird time, and it’s harder than normal.</a:t>
            </a:r>
            <a:r>
              <a:rPr lang="en"/>
              <a:t> </a:t>
            </a:r>
            <a:endParaRPr/>
          </a:p>
          <a:p>
            <a:pPr marL="914400" lvl="1" indent="-304800" algn="l" rtl="0">
              <a:spcBef>
                <a:spcPts val="0"/>
              </a:spcBef>
              <a:spcAft>
                <a:spcPts val="0"/>
              </a:spcAft>
              <a:buSzPts val="1200"/>
              <a:buChar char="-"/>
            </a:pPr>
            <a:r>
              <a:rPr lang="en" sz="1400"/>
              <a:t>That’s ok, we’re all doing our best. Be a cheerleader and virtual hugger</a:t>
            </a:r>
            <a:r>
              <a:rPr lang="en"/>
              <a:t>.  </a:t>
            </a:r>
            <a:br>
              <a:rPr lang="en"/>
            </a:br>
            <a:endParaRPr/>
          </a:p>
          <a:p>
            <a:pPr marL="457200" lvl="0" indent="-317500" algn="l" rtl="0">
              <a:spcBef>
                <a:spcPts val="0"/>
              </a:spcBef>
              <a:spcAft>
                <a:spcPts val="0"/>
              </a:spcAft>
              <a:buSzPts val="1400"/>
              <a:buChar char="-"/>
            </a:pPr>
            <a:r>
              <a:rPr lang="en" sz="2400"/>
              <a:t>We’re gonna learn </a:t>
            </a:r>
            <a:endParaRPr/>
          </a:p>
          <a:p>
            <a:pPr marL="914400" lvl="1" indent="-304800" algn="l" rtl="0">
              <a:spcBef>
                <a:spcPts val="0"/>
              </a:spcBef>
              <a:spcAft>
                <a:spcPts val="0"/>
              </a:spcAft>
              <a:buSzPts val="1200"/>
              <a:buChar char="-"/>
            </a:pPr>
            <a:r>
              <a:rPr lang="en" sz="1400"/>
              <a:t>In the next month, we’re all going to learn a lot about livestreaming. That’s rad!</a:t>
            </a:r>
            <a:r>
              <a:rPr lang="en"/>
              <a:t> </a:t>
            </a:r>
            <a:br>
              <a:rPr lang="en"/>
            </a:br>
            <a:endParaRPr/>
          </a:p>
          <a:p>
            <a:pPr marL="457200" lvl="0" indent="-317500" algn="l" rtl="0">
              <a:spcBef>
                <a:spcPts val="0"/>
              </a:spcBef>
              <a:spcAft>
                <a:spcPts val="0"/>
              </a:spcAft>
              <a:buSzPts val="1400"/>
              <a:buChar char="-"/>
            </a:pPr>
            <a:r>
              <a:rPr lang="en" sz="2400"/>
              <a:t>Let’s make this fun. </a:t>
            </a:r>
            <a:endParaRPr/>
          </a:p>
          <a:p>
            <a:pPr marL="0" lvl="0" indent="0" algn="l" rtl="0">
              <a:spcBef>
                <a:spcPts val="16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SciStarter </a:t>
            </a:r>
            <a:endParaRPr/>
          </a:p>
        </p:txBody>
      </p:sp>
      <p:sp>
        <p:nvSpPr>
          <p:cNvPr id="136" name="Google Shape;136;p25"/>
          <p:cNvSpPr txBox="1">
            <a:spLocks noGrp="1"/>
          </p:cNvSpPr>
          <p:nvPr>
            <p:ph type="body" idx="2"/>
          </p:nvPr>
        </p:nvSpPr>
        <p:spPr>
          <a:xfrm>
            <a:off x="4768650" y="1398450"/>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Roboto Slab"/>
                <a:ea typeface="Roboto Slab"/>
                <a:cs typeface="Roboto Slab"/>
                <a:sym typeface="Roboto Slab"/>
              </a:rPr>
              <a:t>Connecting citizen scientists to the projects that need their help</a:t>
            </a:r>
            <a:endParaRPr sz="1600" b="1">
              <a:latin typeface="Roboto Slab"/>
              <a:ea typeface="Roboto Slab"/>
              <a:cs typeface="Roboto Slab"/>
              <a:sym typeface="Roboto Slab"/>
            </a:endParaRPr>
          </a:p>
          <a:p>
            <a:pPr marL="0" lvl="0" indent="0" algn="l" rtl="0">
              <a:spcBef>
                <a:spcPts val="1600"/>
              </a:spcBef>
              <a:spcAft>
                <a:spcPts val="0"/>
              </a:spcAft>
              <a:buNone/>
            </a:pPr>
            <a:r>
              <a:rPr lang="en" sz="1600" b="1">
                <a:solidFill>
                  <a:schemeClr val="accent5"/>
                </a:solidFill>
                <a:latin typeface="Roboto Slab"/>
                <a:ea typeface="Roboto Slab"/>
                <a:cs typeface="Roboto Slab"/>
                <a:sym typeface="Roboto Slab"/>
              </a:rPr>
              <a:t>3,000+ projects and events</a:t>
            </a:r>
            <a:endParaRPr sz="1600" b="1">
              <a:solidFill>
                <a:schemeClr val="accent5"/>
              </a:solidFill>
              <a:latin typeface="Roboto Slab"/>
              <a:ea typeface="Roboto Slab"/>
              <a:cs typeface="Roboto Slab"/>
              <a:sym typeface="Roboto Slab"/>
            </a:endParaRPr>
          </a:p>
          <a:p>
            <a:pPr marL="0" lvl="0" indent="0" algn="l" rtl="0">
              <a:spcBef>
                <a:spcPts val="1600"/>
              </a:spcBef>
              <a:spcAft>
                <a:spcPts val="0"/>
              </a:spcAft>
              <a:buNone/>
            </a:pPr>
            <a:r>
              <a:rPr lang="en" sz="1600" b="1">
                <a:latin typeface="Roboto Slab"/>
                <a:ea typeface="Roboto Slab"/>
                <a:cs typeface="Roboto Slab"/>
                <a:sym typeface="Roboto Slab"/>
              </a:rPr>
              <a:t>Girl Scouts Journey, School Programs, Life-Long Learning Programs, Tools Database, Corporate Volunteer Programs</a:t>
            </a:r>
            <a:endParaRPr sz="1600" b="1">
              <a:latin typeface="Roboto Slab"/>
              <a:ea typeface="Roboto Slab"/>
              <a:cs typeface="Roboto Slab"/>
              <a:sym typeface="Roboto Slab"/>
            </a:endParaRPr>
          </a:p>
          <a:p>
            <a:pPr marL="0" lvl="0" indent="0" algn="l" rtl="0">
              <a:spcBef>
                <a:spcPts val="1600"/>
              </a:spcBef>
              <a:spcAft>
                <a:spcPts val="1600"/>
              </a:spcAft>
              <a:buNone/>
            </a:pPr>
            <a:r>
              <a:rPr lang="en" sz="1600" b="1">
                <a:solidFill>
                  <a:schemeClr val="accent5"/>
                </a:solidFill>
                <a:latin typeface="Roboto Slab"/>
                <a:ea typeface="Roboto Slab"/>
                <a:cs typeface="Roboto Slab"/>
                <a:sym typeface="Roboto Slab"/>
              </a:rPr>
              <a:t>Citizen Science Month: This April!</a:t>
            </a:r>
            <a:endParaRPr sz="1600" b="1">
              <a:solidFill>
                <a:schemeClr val="accent5"/>
              </a:solidFill>
              <a:latin typeface="Roboto Slab"/>
              <a:ea typeface="Roboto Slab"/>
              <a:cs typeface="Roboto Slab"/>
              <a:sym typeface="Roboto Slab"/>
            </a:endParaRPr>
          </a:p>
        </p:txBody>
      </p:sp>
      <p:pic>
        <p:nvPicPr>
          <p:cNvPr id="137" name="Google Shape;137;p25"/>
          <p:cNvPicPr preferRelativeResize="0"/>
          <p:nvPr/>
        </p:nvPicPr>
        <p:blipFill>
          <a:blip r:embed="rId3">
            <a:alphaModFix/>
          </a:blip>
          <a:stretch>
            <a:fillRect/>
          </a:stretch>
        </p:blipFill>
        <p:spPr>
          <a:xfrm>
            <a:off x="562385" y="1255375"/>
            <a:ext cx="3650925" cy="3365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6"/>
          <p:cNvPicPr preferRelativeResize="0"/>
          <p:nvPr/>
        </p:nvPicPr>
        <p:blipFill>
          <a:blip r:embed="rId3">
            <a:alphaModFix/>
          </a:blip>
          <a:stretch>
            <a:fillRect/>
          </a:stretch>
        </p:blipFill>
        <p:spPr>
          <a:xfrm>
            <a:off x="5454450" y="1171200"/>
            <a:ext cx="3387925" cy="3387925"/>
          </a:xfrm>
          <a:prstGeom prst="rect">
            <a:avLst/>
          </a:prstGeom>
          <a:noFill/>
          <a:ln>
            <a:noFill/>
          </a:ln>
        </p:spPr>
      </p:pic>
      <p:sp>
        <p:nvSpPr>
          <p:cNvPr id="143" name="Google Shape;143;p26"/>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SciStarter: CitizenScienceMonth.org</a:t>
            </a:r>
            <a:endParaRPr/>
          </a:p>
        </p:txBody>
      </p:sp>
      <p:cxnSp>
        <p:nvCxnSpPr>
          <p:cNvPr id="144" name="Google Shape;144;p26"/>
          <p:cNvCxnSpPr/>
          <p:nvPr/>
        </p:nvCxnSpPr>
        <p:spPr>
          <a:xfrm>
            <a:off x="3809400" y="2738750"/>
            <a:ext cx="1525200" cy="0"/>
          </a:xfrm>
          <a:prstGeom prst="straightConnector1">
            <a:avLst/>
          </a:prstGeom>
          <a:noFill/>
          <a:ln w="114300" cap="flat" cmpd="sng">
            <a:solidFill>
              <a:schemeClr val="dk1"/>
            </a:solidFill>
            <a:prstDash val="solid"/>
            <a:round/>
            <a:headEnd type="none" w="med" len="med"/>
            <a:tailEnd type="triangle" w="med" len="med"/>
          </a:ln>
        </p:spPr>
      </p:cxnSp>
      <p:pic>
        <p:nvPicPr>
          <p:cNvPr id="145" name="Google Shape;145;p26"/>
          <p:cNvPicPr preferRelativeResize="0"/>
          <p:nvPr/>
        </p:nvPicPr>
        <p:blipFill>
          <a:blip r:embed="rId3">
            <a:alphaModFix/>
          </a:blip>
          <a:stretch>
            <a:fillRect/>
          </a:stretch>
        </p:blipFill>
        <p:spPr>
          <a:xfrm>
            <a:off x="257100" y="1171200"/>
            <a:ext cx="3387925" cy="3387925"/>
          </a:xfrm>
          <a:prstGeom prst="rect">
            <a:avLst/>
          </a:prstGeom>
          <a:noFill/>
          <a:ln>
            <a:noFill/>
          </a:ln>
        </p:spPr>
      </p:pic>
      <p:pic>
        <p:nvPicPr>
          <p:cNvPr id="146" name="Google Shape;146;p26"/>
          <p:cNvPicPr preferRelativeResize="0"/>
          <p:nvPr/>
        </p:nvPicPr>
        <p:blipFill rotWithShape="1">
          <a:blip r:embed="rId4">
            <a:alphaModFix/>
          </a:blip>
          <a:srcRect b="8709"/>
          <a:stretch/>
        </p:blipFill>
        <p:spPr>
          <a:xfrm>
            <a:off x="5566550" y="1266925"/>
            <a:ext cx="3139551" cy="3186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27"/>
          <p:cNvSpPr txBox="1"/>
          <p:nvPr/>
        </p:nvSpPr>
        <p:spPr>
          <a:xfrm>
            <a:off x="292100" y="2545300"/>
            <a:ext cx="8898900" cy="1056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Font typeface="Arial"/>
              <a:buNone/>
            </a:pPr>
            <a:r>
              <a:rPr lang="en" sz="3000">
                <a:solidFill>
                  <a:srgbClr val="F3F3F3"/>
                </a:solidFill>
                <a:latin typeface="Proxima Nova"/>
                <a:ea typeface="Proxima Nova"/>
                <a:cs typeface="Proxima Nova"/>
                <a:sym typeface="Proxima Nova"/>
              </a:rPr>
              <a:t>Increasing the public’s access to science and scientific information</a:t>
            </a:r>
            <a:endParaRPr sz="2400" b="0" i="0" u="none" strike="noStrike" cap="none">
              <a:solidFill>
                <a:srgbClr val="EFEFEF"/>
              </a:solidFill>
              <a:latin typeface="Proxima Nova"/>
              <a:ea typeface="Proxima Nova"/>
              <a:cs typeface="Proxima Nova"/>
              <a:sym typeface="Proxima Nova"/>
            </a:endParaRPr>
          </a:p>
        </p:txBody>
      </p:sp>
      <p:pic>
        <p:nvPicPr>
          <p:cNvPr id="152" name="Google Shape;152;p27" descr="Science-Friday-logo.png"/>
          <p:cNvPicPr preferRelativeResize="0"/>
          <p:nvPr/>
        </p:nvPicPr>
        <p:blipFill rotWithShape="1">
          <a:blip r:embed="rId3">
            <a:alphaModFix/>
          </a:blip>
          <a:srcRect/>
          <a:stretch/>
        </p:blipFill>
        <p:spPr>
          <a:xfrm>
            <a:off x="343400" y="260000"/>
            <a:ext cx="4438800" cy="1753350"/>
          </a:xfrm>
          <a:prstGeom prst="rect">
            <a:avLst/>
          </a:prstGeom>
          <a:noFill/>
          <a:ln>
            <a:noFill/>
          </a:ln>
        </p:spPr>
      </p:pic>
      <p:sp>
        <p:nvSpPr>
          <p:cNvPr id="153" name="Google Shape;153;p27"/>
          <p:cNvSpPr txBox="1"/>
          <p:nvPr/>
        </p:nvSpPr>
        <p:spPr>
          <a:xfrm>
            <a:off x="343400" y="2347050"/>
            <a:ext cx="2216100" cy="5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latin typeface="Proxima Nova"/>
                <a:ea typeface="Proxima Nova"/>
                <a:cs typeface="Proxima Nova"/>
                <a:sym typeface="Proxima Nova"/>
              </a:rPr>
              <a:t>A 501(c)3 non-profit </a:t>
            </a:r>
            <a:endParaRPr>
              <a:solidFill>
                <a:srgbClr val="EFEFEF"/>
              </a:solidFill>
              <a:latin typeface="Proxima Nova"/>
              <a:ea typeface="Proxima Nova"/>
              <a:cs typeface="Proxima Nova"/>
              <a:sym typeface="Proxima Nova"/>
            </a:endParaRPr>
          </a:p>
        </p:txBody>
      </p:sp>
      <p:sp>
        <p:nvSpPr>
          <p:cNvPr id="154" name="Google Shape;154;p27"/>
          <p:cNvSpPr txBox="1"/>
          <p:nvPr/>
        </p:nvSpPr>
        <p:spPr>
          <a:xfrm>
            <a:off x="27900" y="3994563"/>
            <a:ext cx="9088200" cy="8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EFEFEF"/>
                </a:solidFill>
                <a:latin typeface="Proxima Nova"/>
                <a:ea typeface="Proxima Nova"/>
                <a:cs typeface="Proxima Nova"/>
                <a:sym typeface="Proxima Nova"/>
              </a:rPr>
              <a:t>RADIO - VIDEO - ARTICLES - LESSONS - ACTIVITIES - LIVE EVENTS</a:t>
            </a:r>
            <a:endParaRPr sz="1800">
              <a:solidFill>
                <a:srgbClr val="EFEFEF"/>
              </a:solidFill>
              <a:latin typeface="Proxima Nova"/>
              <a:ea typeface="Proxima Nova"/>
              <a:cs typeface="Proxima Nova"/>
              <a:sym typeface="Proxima Nova"/>
            </a:endParaRPr>
          </a:p>
          <a:p>
            <a:pPr marL="0" lvl="0" indent="0" algn="ctr" rtl="0">
              <a:spcBef>
                <a:spcPts val="0"/>
              </a:spcBef>
              <a:spcAft>
                <a:spcPts val="0"/>
              </a:spcAft>
              <a:buNone/>
            </a:pPr>
            <a:endParaRPr sz="1800">
              <a:solidFill>
                <a:srgbClr val="EFEFEF"/>
              </a:solidFill>
              <a:latin typeface="Proxima Nova"/>
              <a:ea typeface="Proxima Nova"/>
              <a:cs typeface="Proxima Nova"/>
              <a:sym typeface="Proxima Nova"/>
            </a:endParaRPr>
          </a:p>
          <a:p>
            <a:pPr marL="0" lvl="0" indent="0" algn="ctr" rtl="0">
              <a:spcBef>
                <a:spcPts val="0"/>
              </a:spcBef>
              <a:spcAft>
                <a:spcPts val="0"/>
              </a:spcAft>
              <a:buNone/>
            </a:pPr>
            <a:r>
              <a:rPr lang="en" sz="1800" u="sng">
                <a:solidFill>
                  <a:schemeClr val="accent6"/>
                </a:solidFill>
                <a:latin typeface="Proxima Nova"/>
                <a:ea typeface="Proxima Nova"/>
                <a:cs typeface="Proxima Nova"/>
                <a:sym typeface="Proxima Nova"/>
                <a:hlinkClick r:id="rId4"/>
              </a:rPr>
              <a:t>www.sciencefriday.com</a:t>
            </a:r>
            <a:r>
              <a:rPr lang="en" sz="1800">
                <a:solidFill>
                  <a:srgbClr val="EFEFEF"/>
                </a:solidFill>
                <a:latin typeface="Proxima Nova"/>
                <a:ea typeface="Proxima Nova"/>
                <a:cs typeface="Proxima Nova"/>
                <a:sym typeface="Proxima Nova"/>
              </a:rPr>
              <a:t> </a:t>
            </a:r>
            <a:endParaRPr sz="1800">
              <a:solidFill>
                <a:srgbClr val="EFEFEF"/>
              </a:solidFill>
              <a:latin typeface="Proxima Nova"/>
              <a:ea typeface="Proxima Nova"/>
              <a:cs typeface="Proxima Nova"/>
              <a:sym typeface="Proxima Nova"/>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28" descr="Screen Shot 2017-06-21 at 1.19.26 PM.png"/>
          <p:cNvPicPr preferRelativeResize="0"/>
          <p:nvPr/>
        </p:nvPicPr>
        <p:blipFill rotWithShape="1">
          <a:blip r:embed="rId3">
            <a:alphaModFix/>
          </a:blip>
          <a:srcRect/>
          <a:stretch/>
        </p:blipFill>
        <p:spPr>
          <a:xfrm>
            <a:off x="275201" y="107398"/>
            <a:ext cx="2874392" cy="1601899"/>
          </a:xfrm>
          <a:prstGeom prst="rect">
            <a:avLst/>
          </a:prstGeom>
          <a:noFill/>
          <a:ln>
            <a:noFill/>
          </a:ln>
        </p:spPr>
      </p:pic>
      <p:pic>
        <p:nvPicPr>
          <p:cNvPr id="161" name="Google Shape;161;p28" descr="Screen Shot 2017-06-21 at 1.25.00 PM.png"/>
          <p:cNvPicPr preferRelativeResize="0"/>
          <p:nvPr/>
        </p:nvPicPr>
        <p:blipFill rotWithShape="1">
          <a:blip r:embed="rId4">
            <a:alphaModFix/>
          </a:blip>
          <a:srcRect/>
          <a:stretch/>
        </p:blipFill>
        <p:spPr>
          <a:xfrm>
            <a:off x="214427" y="1828192"/>
            <a:ext cx="2881419" cy="1616846"/>
          </a:xfrm>
          <a:prstGeom prst="rect">
            <a:avLst/>
          </a:prstGeom>
          <a:noFill/>
          <a:ln>
            <a:noFill/>
          </a:ln>
        </p:spPr>
      </p:pic>
      <p:pic>
        <p:nvPicPr>
          <p:cNvPr id="162" name="Google Shape;162;p28" descr="IraMargaretAtwood.jpg"/>
          <p:cNvPicPr preferRelativeResize="0"/>
          <p:nvPr/>
        </p:nvPicPr>
        <p:blipFill rotWithShape="1">
          <a:blip r:embed="rId5">
            <a:alphaModFix/>
          </a:blip>
          <a:srcRect t="4648" r="6305" b="16300"/>
          <a:stretch/>
        </p:blipFill>
        <p:spPr>
          <a:xfrm>
            <a:off x="6079701" y="95078"/>
            <a:ext cx="2874396" cy="1616846"/>
          </a:xfrm>
          <a:prstGeom prst="rect">
            <a:avLst/>
          </a:prstGeom>
          <a:noFill/>
          <a:ln>
            <a:noFill/>
          </a:ln>
        </p:spPr>
      </p:pic>
      <p:pic>
        <p:nvPicPr>
          <p:cNvPr id="163" name="Google Shape;163;p28" descr="sciencedictionbranding_FINAL.png"/>
          <p:cNvPicPr preferRelativeResize="0"/>
          <p:nvPr/>
        </p:nvPicPr>
        <p:blipFill rotWithShape="1">
          <a:blip r:embed="rId6">
            <a:alphaModFix/>
          </a:blip>
          <a:srcRect/>
          <a:stretch/>
        </p:blipFill>
        <p:spPr>
          <a:xfrm>
            <a:off x="219504" y="3678014"/>
            <a:ext cx="2871216" cy="1300174"/>
          </a:xfrm>
          <a:prstGeom prst="rect">
            <a:avLst/>
          </a:prstGeom>
          <a:noFill/>
          <a:ln w="9525" cap="flat" cmpd="sng">
            <a:solidFill>
              <a:schemeClr val="lt1"/>
            </a:solidFill>
            <a:prstDash val="solid"/>
            <a:round/>
            <a:headEnd type="none" w="sm" len="sm"/>
            <a:tailEnd type="none" w="sm" len="sm"/>
          </a:ln>
        </p:spPr>
      </p:pic>
      <p:pic>
        <p:nvPicPr>
          <p:cNvPr id="164" name="Google Shape;164;p28"/>
          <p:cNvPicPr preferRelativeResize="0"/>
          <p:nvPr/>
        </p:nvPicPr>
        <p:blipFill rotWithShape="1">
          <a:blip r:embed="rId7">
            <a:alphaModFix/>
          </a:blip>
          <a:srcRect b="16387"/>
          <a:stretch/>
        </p:blipFill>
        <p:spPr>
          <a:xfrm>
            <a:off x="6156750" y="3497750"/>
            <a:ext cx="2874399" cy="1601899"/>
          </a:xfrm>
          <a:prstGeom prst="rect">
            <a:avLst/>
          </a:prstGeom>
          <a:noFill/>
          <a:ln>
            <a:noFill/>
          </a:ln>
        </p:spPr>
      </p:pic>
      <p:pic>
        <p:nvPicPr>
          <p:cNvPr id="165" name="Google Shape;165;p28"/>
          <p:cNvPicPr preferRelativeResize="0"/>
          <p:nvPr/>
        </p:nvPicPr>
        <p:blipFill rotWithShape="1">
          <a:blip r:embed="rId8">
            <a:alphaModFix/>
          </a:blip>
          <a:srcRect b="10402"/>
          <a:stretch/>
        </p:blipFill>
        <p:spPr>
          <a:xfrm>
            <a:off x="6233800" y="1835650"/>
            <a:ext cx="2720302" cy="1601902"/>
          </a:xfrm>
          <a:prstGeom prst="rect">
            <a:avLst/>
          </a:prstGeom>
          <a:noFill/>
          <a:ln>
            <a:noFill/>
          </a:ln>
        </p:spPr>
      </p:pic>
      <p:pic>
        <p:nvPicPr>
          <p:cNvPr id="166" name="Google Shape;166;p28"/>
          <p:cNvPicPr preferRelativeResize="0"/>
          <p:nvPr/>
        </p:nvPicPr>
        <p:blipFill>
          <a:blip r:embed="rId9">
            <a:alphaModFix/>
          </a:blip>
          <a:stretch>
            <a:fillRect/>
          </a:stretch>
        </p:blipFill>
        <p:spPr>
          <a:xfrm>
            <a:off x="3367288" y="1771788"/>
            <a:ext cx="2595052" cy="1729626"/>
          </a:xfrm>
          <a:prstGeom prst="rect">
            <a:avLst/>
          </a:prstGeom>
          <a:noFill/>
          <a:ln>
            <a:noFill/>
          </a:ln>
        </p:spPr>
      </p:pic>
      <p:pic>
        <p:nvPicPr>
          <p:cNvPr id="167" name="Google Shape;167;p28"/>
          <p:cNvPicPr preferRelativeResize="0"/>
          <p:nvPr/>
        </p:nvPicPr>
        <p:blipFill rotWithShape="1">
          <a:blip r:embed="rId10">
            <a:alphaModFix/>
          </a:blip>
          <a:srcRect t="9999"/>
          <a:stretch/>
        </p:blipFill>
        <p:spPr>
          <a:xfrm>
            <a:off x="3279363" y="102549"/>
            <a:ext cx="2670577" cy="1601899"/>
          </a:xfrm>
          <a:prstGeom prst="rect">
            <a:avLst/>
          </a:prstGeom>
          <a:noFill/>
          <a:ln>
            <a:noFill/>
          </a:ln>
        </p:spPr>
      </p:pic>
      <p:pic>
        <p:nvPicPr>
          <p:cNvPr id="168" name="Google Shape;168;p28"/>
          <p:cNvPicPr preferRelativeResize="0"/>
          <p:nvPr/>
        </p:nvPicPr>
        <p:blipFill rotWithShape="1">
          <a:blip r:embed="rId11">
            <a:alphaModFix/>
          </a:blip>
          <a:srcRect b="14602"/>
          <a:stretch/>
        </p:blipFill>
        <p:spPr>
          <a:xfrm>
            <a:off x="3367300" y="3568775"/>
            <a:ext cx="2595052" cy="1477002"/>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Livestream planning</a:t>
            </a:r>
            <a:endParaRPr sz="3000"/>
          </a:p>
          <a:p>
            <a:pPr marL="0" lvl="0" indent="0" algn="ctr" rtl="0">
              <a:spcBef>
                <a:spcPts val="0"/>
              </a:spcBef>
              <a:spcAft>
                <a:spcPts val="0"/>
              </a:spcAft>
              <a:buNone/>
            </a:pPr>
            <a:r>
              <a:rPr lang="en" sz="3000" b="1"/>
              <a:t>should feel like</a:t>
            </a:r>
            <a:endParaRPr sz="3000" b="1"/>
          </a:p>
          <a:p>
            <a:pPr marL="0" lvl="0" indent="0" algn="ctr" rtl="0">
              <a:spcBef>
                <a:spcPts val="0"/>
              </a:spcBef>
              <a:spcAft>
                <a:spcPts val="0"/>
              </a:spcAft>
              <a:buNone/>
            </a:pPr>
            <a:r>
              <a:rPr lang="en" sz="3000" b="1"/>
              <a:t>normal planning.</a:t>
            </a:r>
            <a:r>
              <a:rPr lang="en" sz="3000"/>
              <a:t> </a:t>
            </a:r>
            <a:endParaRPr sz="3000"/>
          </a:p>
        </p:txBody>
      </p:sp>
      <p:sp>
        <p:nvSpPr>
          <p:cNvPr id="174" name="Google Shape;174;p29"/>
          <p:cNvSpPr txBox="1">
            <a:spLocks noGrp="1"/>
          </p:cNvSpPr>
          <p:nvPr>
            <p:ph type="body" idx="2"/>
          </p:nvPr>
        </p:nvSpPr>
        <p:spPr>
          <a:xfrm>
            <a:off x="5257375" y="724200"/>
            <a:ext cx="3837000" cy="3695100"/>
          </a:xfrm>
          <a:prstGeom prst="rect">
            <a:avLst/>
          </a:prstGeom>
        </p:spPr>
        <p:txBody>
          <a:bodyPr spcFirstLastPara="1" wrap="square" lIns="91425" tIns="91425" rIns="91425" bIns="91425" anchor="ctr" anchorCtr="0">
            <a:noAutofit/>
          </a:bodyPr>
          <a:lstStyle/>
          <a:p>
            <a:pPr marL="457200" lvl="0" indent="-533400" algn="l" rtl="0">
              <a:spcBef>
                <a:spcPts val="0"/>
              </a:spcBef>
              <a:spcAft>
                <a:spcPts val="0"/>
              </a:spcAft>
              <a:buSzPts val="4800"/>
              <a:buAutoNum type="arabicPeriod"/>
            </a:pPr>
            <a:r>
              <a:rPr lang="en" sz="4800"/>
              <a:t>Content</a:t>
            </a:r>
            <a:endParaRPr sz="4800"/>
          </a:p>
          <a:p>
            <a:pPr marL="457200" lvl="0" indent="-533400" algn="l" rtl="0">
              <a:spcBef>
                <a:spcPts val="0"/>
              </a:spcBef>
              <a:spcAft>
                <a:spcPts val="0"/>
              </a:spcAft>
              <a:buSzPts val="4800"/>
              <a:buAutoNum type="arabicPeriod"/>
            </a:pPr>
            <a:r>
              <a:rPr lang="en" sz="4800"/>
              <a:t>Culture</a:t>
            </a:r>
            <a:endParaRPr sz="4800"/>
          </a:p>
          <a:p>
            <a:pPr marL="457200" lvl="0" indent="-533400" algn="l" rtl="0">
              <a:spcBef>
                <a:spcPts val="0"/>
              </a:spcBef>
              <a:spcAft>
                <a:spcPts val="0"/>
              </a:spcAft>
              <a:buSzPts val="4800"/>
              <a:buAutoNum type="arabicPeriod"/>
            </a:pPr>
            <a:r>
              <a:rPr lang="en" sz="4800"/>
              <a:t>Logistics</a:t>
            </a:r>
            <a:endParaRPr sz="4800"/>
          </a:p>
        </p:txBody>
      </p:sp>
      <p:sp>
        <p:nvSpPr>
          <p:cNvPr id="175" name="Google Shape;175;p2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Leave nothing out.</a:t>
            </a:r>
            <a:endParaRPr/>
          </a:p>
          <a:p>
            <a:pPr marL="0" lvl="0" indent="0" algn="ctr" rtl="0">
              <a:spcBef>
                <a:spcPts val="0"/>
              </a:spcBef>
              <a:spcAft>
                <a:spcPts val="0"/>
              </a:spcAft>
              <a:buNone/>
            </a:pPr>
            <a:r>
              <a:rPr lang="en"/>
              <a:t>Make no excuses.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Content</a:t>
            </a:r>
            <a:endParaRPr/>
          </a:p>
        </p:txBody>
      </p:sp>
      <p:sp>
        <p:nvSpPr>
          <p:cNvPr id="181" name="Google Shape;181;p30"/>
          <p:cNvSpPr txBox="1">
            <a:spLocks noGrp="1"/>
          </p:cNvSpPr>
          <p:nvPr>
            <p:ph type="subTitle" idx="1"/>
          </p:nvPr>
        </p:nvSpPr>
        <p:spPr>
          <a:xfrm>
            <a:off x="33235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What’s the point?</a:t>
            </a:r>
            <a:endParaRPr/>
          </a:p>
        </p:txBody>
      </p:sp>
      <p:sp>
        <p:nvSpPr>
          <p:cNvPr id="182" name="Google Shape;182;p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SzPts val="2400"/>
              <a:buChar char="●"/>
            </a:pPr>
            <a:r>
              <a:rPr lang="en" sz="2400"/>
              <a:t>Know your audience</a:t>
            </a:r>
            <a:endParaRPr sz="2400"/>
          </a:p>
          <a:p>
            <a:pPr marL="457200" lvl="0" indent="-381000" algn="l" rtl="0">
              <a:spcBef>
                <a:spcPts val="0"/>
              </a:spcBef>
              <a:spcAft>
                <a:spcPts val="0"/>
              </a:spcAft>
              <a:buSzPts val="2400"/>
              <a:buChar char="●"/>
            </a:pPr>
            <a:r>
              <a:rPr lang="en" sz="2400"/>
              <a:t>Establish objectives</a:t>
            </a:r>
            <a:endParaRPr sz="2400"/>
          </a:p>
          <a:p>
            <a:pPr marL="457200" lvl="0" indent="-381000" algn="l" rtl="0">
              <a:spcBef>
                <a:spcPts val="0"/>
              </a:spcBef>
              <a:spcAft>
                <a:spcPts val="0"/>
              </a:spcAft>
              <a:buSzPts val="2400"/>
              <a:buChar char="●"/>
            </a:pPr>
            <a:r>
              <a:rPr lang="en" sz="2400"/>
              <a:t>Give your audience control</a:t>
            </a:r>
            <a:endParaRPr sz="2400"/>
          </a:p>
        </p:txBody>
      </p:sp>
      <p:sp>
        <p:nvSpPr>
          <p:cNvPr id="183" name="Google Shape;183;p30"/>
          <p:cNvSpPr txBox="1">
            <a:spLocks noGrp="1"/>
          </p:cNvSpPr>
          <p:nvPr>
            <p:ph type="subTitle" idx="1"/>
          </p:nvPr>
        </p:nvSpPr>
        <p:spPr>
          <a:xfrm>
            <a:off x="332350" y="14909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Part 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Know Your Audience</a:t>
            </a:r>
            <a:endParaRPr/>
          </a:p>
        </p:txBody>
      </p:sp>
      <p:sp>
        <p:nvSpPr>
          <p:cNvPr id="189" name="Google Shape;189;p31"/>
          <p:cNvSpPr txBox="1">
            <a:spLocks noGrp="1"/>
          </p:cNvSpPr>
          <p:nvPr>
            <p:ph type="body" idx="1"/>
          </p:nvPr>
        </p:nvSpPr>
        <p:spPr>
          <a:xfrm>
            <a:off x="266425" y="910750"/>
            <a:ext cx="8260800" cy="3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Profession - Family Role - Age - Needs - Assets - Location - Context - Skills - Quarantine - Internet</a:t>
            </a:r>
            <a:endParaRPr b="1"/>
          </a:p>
          <a:p>
            <a:pPr marL="0" lvl="0" indent="0" algn="l" rtl="0">
              <a:spcBef>
                <a:spcPts val="1600"/>
              </a:spcBef>
              <a:spcAft>
                <a:spcPts val="0"/>
              </a:spcAft>
              <a:buNone/>
            </a:pPr>
            <a:endParaRPr b="1"/>
          </a:p>
          <a:p>
            <a:pPr marL="0" lvl="0" indent="0" algn="l" rtl="0">
              <a:spcBef>
                <a:spcPts val="1600"/>
              </a:spcBef>
              <a:spcAft>
                <a:spcPts val="0"/>
              </a:spcAft>
              <a:buNone/>
            </a:pPr>
            <a:endParaRPr b="1"/>
          </a:p>
          <a:p>
            <a:pPr marL="0" lvl="0" indent="0" algn="l" rtl="0">
              <a:spcBef>
                <a:spcPts val="1600"/>
              </a:spcBef>
              <a:spcAft>
                <a:spcPts val="1600"/>
              </a:spcAft>
              <a:buNone/>
            </a:pPr>
            <a:endParaRPr b="1"/>
          </a:p>
        </p:txBody>
      </p:sp>
      <p:sp>
        <p:nvSpPr>
          <p:cNvPr id="190" name="Google Shape;190;p31"/>
          <p:cNvSpPr txBox="1">
            <a:spLocks noGrp="1"/>
          </p:cNvSpPr>
          <p:nvPr>
            <p:ph type="body" idx="2"/>
          </p:nvPr>
        </p:nvSpPr>
        <p:spPr>
          <a:xfrm>
            <a:off x="399775" y="1768475"/>
            <a:ext cx="8101500" cy="276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“Informal educators who had planned on facilitating an in-person citizen science experience, now forced to learn livestreaming”</a:t>
            </a:r>
            <a:br>
              <a:rPr lang="en" sz="2000"/>
            </a:br>
            <a:endParaRPr sz="2000"/>
          </a:p>
          <a:p>
            <a:pPr marL="457200" lvl="0" indent="-355600" algn="l" rtl="0">
              <a:spcBef>
                <a:spcPts val="0"/>
              </a:spcBef>
              <a:spcAft>
                <a:spcPts val="0"/>
              </a:spcAft>
              <a:buSzPts val="2000"/>
              <a:buChar char="●"/>
            </a:pPr>
            <a:r>
              <a:rPr lang="en" sz="2000"/>
              <a:t>“Experienced facilitators who strongly prefer in-person stuff” </a:t>
            </a:r>
            <a:br>
              <a:rPr lang="en" sz="2000"/>
            </a:br>
            <a:endParaRPr sz="2000"/>
          </a:p>
          <a:p>
            <a:pPr marL="457200" lvl="0" indent="-355600" algn="l" rtl="0">
              <a:spcBef>
                <a:spcPts val="0"/>
              </a:spcBef>
              <a:spcAft>
                <a:spcPts val="0"/>
              </a:spcAft>
              <a:buSzPts val="2000"/>
              <a:buChar char="●"/>
            </a:pPr>
            <a:r>
              <a:rPr lang="en" sz="2000"/>
              <a:t>“Total weirdos I’ve never met who will probably just type cow repeatedly in the chat window” </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Establish (Audience-Serving) Objectives</a:t>
            </a:r>
            <a:endParaRPr/>
          </a:p>
        </p:txBody>
      </p:sp>
      <p:sp>
        <p:nvSpPr>
          <p:cNvPr id="196" name="Google Shape;196;p32"/>
          <p:cNvSpPr txBox="1">
            <a:spLocks noGrp="1"/>
          </p:cNvSpPr>
          <p:nvPr>
            <p:ph type="body" idx="1"/>
          </p:nvPr>
        </p:nvSpPr>
        <p:spPr>
          <a:xfrm>
            <a:off x="226563" y="1742250"/>
            <a:ext cx="3999900" cy="84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“Experienced facilitators who strongly prefer in-person stuff” </a:t>
            </a:r>
            <a:endParaRPr/>
          </a:p>
        </p:txBody>
      </p:sp>
      <p:sp>
        <p:nvSpPr>
          <p:cNvPr id="197" name="Google Shape;197;p32"/>
          <p:cNvSpPr txBox="1">
            <a:spLocks noGrp="1"/>
          </p:cNvSpPr>
          <p:nvPr>
            <p:ph type="body" idx="2"/>
          </p:nvPr>
        </p:nvSpPr>
        <p:spPr>
          <a:xfrm>
            <a:off x="3905938" y="1549675"/>
            <a:ext cx="5011500" cy="3078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000" b="1"/>
              <a:t>Experience</a:t>
            </a:r>
            <a:r>
              <a:rPr lang="en" sz="2000"/>
              <a:t> livestream techniques that replicate </a:t>
            </a:r>
            <a:r>
              <a:rPr lang="en" sz="2000" b="1"/>
              <a:t>meaningful interactions</a:t>
            </a:r>
            <a:br>
              <a:rPr lang="en" sz="2000"/>
            </a:br>
            <a:endParaRPr sz="2000"/>
          </a:p>
          <a:p>
            <a:pPr marL="457200" lvl="0" indent="-355600" algn="l" rtl="0">
              <a:spcBef>
                <a:spcPts val="0"/>
              </a:spcBef>
              <a:spcAft>
                <a:spcPts val="0"/>
              </a:spcAft>
              <a:buSzPts val="2000"/>
              <a:buAutoNum type="arabicPeriod"/>
            </a:pPr>
            <a:r>
              <a:rPr lang="en" sz="2000"/>
              <a:t>Get </a:t>
            </a:r>
            <a:r>
              <a:rPr lang="en" sz="2000" b="1"/>
              <a:t>tactics</a:t>
            </a:r>
            <a:r>
              <a:rPr lang="en" sz="2000"/>
              <a:t> for connecting with their audience</a:t>
            </a:r>
            <a:br>
              <a:rPr lang="en" sz="2000"/>
            </a:br>
            <a:endParaRPr sz="2000"/>
          </a:p>
          <a:p>
            <a:pPr marL="457200" lvl="0" indent="-355600" algn="l" rtl="0">
              <a:spcBef>
                <a:spcPts val="0"/>
              </a:spcBef>
              <a:spcAft>
                <a:spcPts val="0"/>
              </a:spcAft>
              <a:buSzPts val="2000"/>
              <a:buAutoNum type="arabicPeriod"/>
            </a:pPr>
            <a:r>
              <a:rPr lang="en" sz="2000" b="1"/>
              <a:t>Be confident </a:t>
            </a:r>
            <a:r>
              <a:rPr lang="en" sz="2000"/>
              <a:t>they can bring their whole practice to their livestreamed events. </a:t>
            </a:r>
            <a:endParaRPr sz="2000"/>
          </a:p>
        </p:txBody>
      </p:sp>
      <p:sp>
        <p:nvSpPr>
          <p:cNvPr id="198" name="Google Shape;198;p32"/>
          <p:cNvSpPr txBox="1"/>
          <p:nvPr/>
        </p:nvSpPr>
        <p:spPr>
          <a:xfrm>
            <a:off x="226575" y="2736400"/>
            <a:ext cx="3595200" cy="55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a:solidFill>
                  <a:schemeClr val="dk1"/>
                </a:solidFill>
                <a:latin typeface="Roboto"/>
                <a:ea typeface="Roboto"/>
                <a:cs typeface="Roboto"/>
                <a:sym typeface="Roboto"/>
              </a:rPr>
              <a:t>🙈 🙉 🙊 </a:t>
            </a:r>
            <a:r>
              <a:rPr lang="en" sz="2400" b="1">
                <a:solidFill>
                  <a:schemeClr val="dk1"/>
                </a:solidFill>
                <a:latin typeface="Roboto"/>
                <a:ea typeface="Roboto"/>
                <a:cs typeface="Roboto"/>
                <a:sym typeface="Roboto"/>
              </a:rPr>
              <a:t>👀 </a:t>
            </a:r>
            <a:r>
              <a:rPr lang="en" sz="2400">
                <a:solidFill>
                  <a:schemeClr val="dk1"/>
                </a:solidFill>
                <a:latin typeface="Roboto"/>
                <a:ea typeface="Roboto"/>
                <a:cs typeface="Roboto"/>
                <a:sym typeface="Roboto"/>
              </a:rPr>
              <a:t>🙋🏻‍♀️ 🦚 </a:t>
            </a:r>
            <a:r>
              <a:rPr lang="en" sz="2400" b="1">
                <a:solidFill>
                  <a:schemeClr val="dk1"/>
                </a:solidFill>
                <a:latin typeface="Roboto"/>
                <a:ea typeface="Roboto"/>
                <a:cs typeface="Roboto"/>
                <a:sym typeface="Roboto"/>
              </a:rPr>
              <a:t>🤸‍♀️ </a:t>
            </a:r>
            <a:r>
              <a:rPr lang="en" sz="2400">
                <a:solidFill>
                  <a:schemeClr val="dk1"/>
                </a:solidFill>
                <a:latin typeface="Roboto"/>
                <a:ea typeface="Roboto"/>
                <a:cs typeface="Roboto"/>
                <a:sym typeface="Roboto"/>
              </a:rPr>
              <a:t>🔥 </a:t>
            </a:r>
            <a:endParaRPr sz="2400">
              <a:solidFill>
                <a:schemeClr val="dk1"/>
              </a:solidFill>
              <a:latin typeface="Roboto"/>
              <a:ea typeface="Roboto"/>
              <a:cs typeface="Roboto"/>
              <a:sym typeface="Roboto"/>
            </a:endParaRPr>
          </a:p>
        </p:txBody>
      </p:sp>
      <p:sp>
        <p:nvSpPr>
          <p:cNvPr id="199" name="Google Shape;199;p32"/>
          <p:cNvSpPr txBox="1"/>
          <p:nvPr/>
        </p:nvSpPr>
        <p:spPr>
          <a:xfrm>
            <a:off x="387900" y="882575"/>
            <a:ext cx="8532000" cy="24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D9D9D9"/>
                </a:solidFill>
                <a:latin typeface="Roboto"/>
                <a:ea typeface="Roboto"/>
                <a:cs typeface="Roboto"/>
                <a:sym typeface="Roboto"/>
              </a:rPr>
              <a:t>Audience      			→            Objectives</a:t>
            </a:r>
            <a:endParaRPr sz="2400" b="1">
              <a:solidFill>
                <a:srgbClr val="D9D9D9"/>
              </a:solidFill>
              <a:latin typeface="Roboto"/>
              <a:ea typeface="Roboto"/>
              <a:cs typeface="Roboto"/>
              <a:sym typeface="Roboto"/>
            </a:endParaRPr>
          </a:p>
          <a:p>
            <a:pPr marL="0" lvl="0" indent="0" algn="l" rtl="0">
              <a:spcBef>
                <a:spcPts val="0"/>
              </a:spcBef>
              <a:spcAft>
                <a:spcPts val="0"/>
              </a:spcAft>
              <a:buNone/>
            </a:pPr>
            <a:endParaRPr sz="2400" b="1">
              <a:solidFill>
                <a:srgbClr val="D9D9D9"/>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601200" y="2704613"/>
            <a:ext cx="8222100" cy="90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Tell us about yourself!</a:t>
            </a:r>
            <a:br>
              <a:rPr lang="en"/>
            </a:br>
            <a:r>
              <a:rPr lang="en"/>
              <a:t>Name, org, cit sci event or project</a:t>
            </a:r>
            <a:br>
              <a:rPr lang="en"/>
            </a:br>
            <a:r>
              <a:rPr lang="en"/>
              <a:t>(click       and type!)</a:t>
            </a:r>
            <a:endParaRPr/>
          </a:p>
        </p:txBody>
      </p:sp>
      <p:pic>
        <p:nvPicPr>
          <p:cNvPr id="71" name="Google Shape;71;p15"/>
          <p:cNvPicPr preferRelativeResize="0"/>
          <p:nvPr/>
        </p:nvPicPr>
        <p:blipFill>
          <a:blip r:embed="rId3">
            <a:alphaModFix/>
          </a:blip>
          <a:stretch>
            <a:fillRect/>
          </a:stretch>
        </p:blipFill>
        <p:spPr>
          <a:xfrm>
            <a:off x="3748125" y="2896425"/>
            <a:ext cx="676275" cy="523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1700213" y="1115425"/>
            <a:ext cx="5743575" cy="2533650"/>
          </a:xfrm>
          <a:prstGeom prst="rect">
            <a:avLst/>
          </a:prstGeom>
          <a:noFill/>
          <a:ln>
            <a:noFill/>
          </a:ln>
        </p:spPr>
      </p:pic>
      <p:sp>
        <p:nvSpPr>
          <p:cNvPr id="205" name="Google Shape;205;p33"/>
          <p:cNvSpPr txBox="1">
            <a:spLocks noGrp="1"/>
          </p:cNvSpPr>
          <p:nvPr>
            <p:ph type="title" idx="4294967295"/>
          </p:nvPr>
        </p:nvSpPr>
        <p:spPr>
          <a:xfrm>
            <a:off x="116825" y="439437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Give Your Audience Control: SciStarter.org/NLM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More Ways To Give Your Audience Control:</a:t>
            </a:r>
            <a:endParaRPr/>
          </a:p>
        </p:txBody>
      </p:sp>
      <p:sp>
        <p:nvSpPr>
          <p:cNvPr id="211" name="Google Shape;211;p34"/>
          <p:cNvSpPr txBox="1">
            <a:spLocks noGrp="1"/>
          </p:cNvSpPr>
          <p:nvPr>
            <p:ph type="body" idx="2"/>
          </p:nvPr>
        </p:nvSpPr>
        <p:spPr>
          <a:xfrm>
            <a:off x="4387800" y="1032300"/>
            <a:ext cx="43683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User-generated content</a:t>
            </a:r>
            <a:endParaRPr sz="2400"/>
          </a:p>
          <a:p>
            <a:pPr marL="0" lvl="0" indent="0" algn="l" rtl="0">
              <a:spcBef>
                <a:spcPts val="0"/>
              </a:spcBef>
              <a:spcAft>
                <a:spcPts val="0"/>
              </a:spcAft>
              <a:buNone/>
            </a:pPr>
            <a:r>
              <a:rPr lang="en" sz="2400"/>
              <a:t>Share-out shares</a:t>
            </a:r>
            <a:endParaRPr sz="2400"/>
          </a:p>
          <a:p>
            <a:pPr marL="0" lvl="0" indent="0" algn="l" rtl="0">
              <a:spcBef>
                <a:spcPts val="0"/>
              </a:spcBef>
              <a:spcAft>
                <a:spcPts val="0"/>
              </a:spcAft>
              <a:buNone/>
            </a:pPr>
            <a:r>
              <a:rPr lang="en" sz="2400"/>
              <a:t>Amplify audience input</a:t>
            </a:r>
            <a:endParaRPr sz="2400"/>
          </a:p>
          <a:p>
            <a:pPr marL="0" lvl="0" indent="0" algn="l" rtl="0">
              <a:spcBef>
                <a:spcPts val="0"/>
              </a:spcBef>
              <a:spcAft>
                <a:spcPts val="0"/>
              </a:spcAft>
              <a:buNone/>
            </a:pPr>
            <a:r>
              <a:rPr lang="en" sz="2400"/>
              <a:t>Do a thing, ask what happens</a:t>
            </a:r>
            <a:endParaRPr sz="2400"/>
          </a:p>
          <a:p>
            <a:pPr marL="0" lvl="0" indent="0" algn="l" rtl="0">
              <a:spcBef>
                <a:spcPts val="0"/>
              </a:spcBef>
              <a:spcAft>
                <a:spcPts val="0"/>
              </a:spcAft>
              <a:buNone/>
            </a:pPr>
            <a:r>
              <a:rPr lang="en" sz="2400"/>
              <a:t>Make a prediction</a:t>
            </a:r>
            <a:endParaRPr sz="2400"/>
          </a:p>
          <a:p>
            <a:pPr marL="0" lvl="0" indent="0" algn="l" rtl="0">
              <a:spcBef>
                <a:spcPts val="0"/>
              </a:spcBef>
              <a:spcAft>
                <a:spcPts val="0"/>
              </a:spcAft>
              <a:buNone/>
            </a:pPr>
            <a:r>
              <a:rPr lang="en" sz="2400"/>
              <a:t>Give awards</a:t>
            </a:r>
            <a:endParaRPr sz="2400"/>
          </a:p>
          <a:p>
            <a:pPr marL="0" lvl="0" indent="0" algn="l" rtl="0">
              <a:spcBef>
                <a:spcPts val="0"/>
              </a:spcBef>
              <a:spcAft>
                <a:spcPts val="0"/>
              </a:spcAft>
              <a:buNone/>
            </a:pPr>
            <a:endParaRPr sz="2400"/>
          </a:p>
        </p:txBody>
      </p:sp>
      <p:sp>
        <p:nvSpPr>
          <p:cNvPr id="212" name="Google Shape;212;p34"/>
          <p:cNvSpPr txBox="1">
            <a:spLocks noGrp="1"/>
          </p:cNvSpPr>
          <p:nvPr>
            <p:ph type="body" idx="1"/>
          </p:nvPr>
        </p:nvSpPr>
        <p:spPr>
          <a:xfrm>
            <a:off x="387900" y="1032300"/>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Polling</a:t>
            </a:r>
            <a:endParaRPr sz="2400"/>
          </a:p>
          <a:p>
            <a:pPr marL="0" lvl="0" indent="0" algn="l" rtl="0">
              <a:spcBef>
                <a:spcPts val="0"/>
              </a:spcBef>
              <a:spcAft>
                <a:spcPts val="0"/>
              </a:spcAft>
              <a:buNone/>
            </a:pPr>
            <a:r>
              <a:rPr lang="en" sz="2400"/>
              <a:t>Registration Q’s</a:t>
            </a:r>
            <a:endParaRPr sz="2400"/>
          </a:p>
          <a:p>
            <a:pPr marL="0" lvl="0" indent="0" algn="l" rtl="0">
              <a:spcBef>
                <a:spcPts val="0"/>
              </a:spcBef>
              <a:spcAft>
                <a:spcPts val="0"/>
              </a:spcAft>
              <a:buNone/>
            </a:pPr>
            <a:r>
              <a:rPr lang="en" sz="2400"/>
              <a:t>Chat prompts</a:t>
            </a:r>
            <a:endParaRPr sz="2400"/>
          </a:p>
          <a:p>
            <a:pPr marL="0" lvl="0" indent="0" algn="l" rtl="0">
              <a:spcBef>
                <a:spcPts val="0"/>
              </a:spcBef>
              <a:spcAft>
                <a:spcPts val="0"/>
              </a:spcAft>
              <a:buNone/>
            </a:pPr>
            <a:r>
              <a:rPr lang="en" sz="2400"/>
              <a:t>Voices! (unmuting)</a:t>
            </a:r>
            <a:endParaRPr sz="2400"/>
          </a:p>
          <a:p>
            <a:pPr marL="0" lvl="0" indent="0" algn="l" rtl="0">
              <a:spcBef>
                <a:spcPts val="0"/>
              </a:spcBef>
              <a:spcAft>
                <a:spcPts val="0"/>
              </a:spcAft>
              <a:buClr>
                <a:schemeClr val="dk1"/>
              </a:buClr>
              <a:buSzPts val="1100"/>
              <a:buFont typeface="Arial"/>
              <a:buNone/>
            </a:pPr>
            <a:r>
              <a:rPr lang="en" sz="2400"/>
              <a:t>Cameras on</a:t>
            </a:r>
            <a:endParaRPr sz="2400"/>
          </a:p>
          <a:p>
            <a:pPr marL="0" lvl="0" indent="0" algn="l" rtl="0">
              <a:spcBef>
                <a:spcPts val="0"/>
              </a:spcBef>
              <a:spcAft>
                <a:spcPts val="0"/>
              </a:spcAft>
              <a:buNone/>
            </a:pPr>
            <a:r>
              <a:rPr lang="en" sz="2400"/>
              <a:t>Social integration</a:t>
            </a:r>
            <a:endParaRPr sz="2400"/>
          </a:p>
          <a:p>
            <a:pPr marL="0" lvl="0" indent="0" algn="l" rtl="0">
              <a:spcBef>
                <a:spcPts val="0"/>
              </a:spcBef>
              <a:spcAft>
                <a:spcPts val="0"/>
              </a:spcAft>
              <a:buNone/>
            </a:pPr>
            <a:r>
              <a:rPr lang="en" sz="2400"/>
              <a:t>“What should we do?”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More Ways To Give Your Audience Control:</a:t>
            </a:r>
            <a:endParaRPr/>
          </a:p>
        </p:txBody>
      </p:sp>
      <p:sp>
        <p:nvSpPr>
          <p:cNvPr id="218" name="Google Shape;218;p35"/>
          <p:cNvSpPr txBox="1">
            <a:spLocks noGrp="1"/>
          </p:cNvSpPr>
          <p:nvPr>
            <p:ph type="body" idx="2"/>
          </p:nvPr>
        </p:nvSpPr>
        <p:spPr>
          <a:xfrm>
            <a:off x="4387800" y="1032300"/>
            <a:ext cx="43683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User-generated content</a:t>
            </a:r>
            <a:endParaRPr sz="2400"/>
          </a:p>
          <a:p>
            <a:pPr marL="0" lvl="0" indent="0" algn="l" rtl="0">
              <a:spcBef>
                <a:spcPts val="0"/>
              </a:spcBef>
              <a:spcAft>
                <a:spcPts val="0"/>
              </a:spcAft>
              <a:buNone/>
            </a:pPr>
            <a:r>
              <a:rPr lang="en" sz="2400">
                <a:solidFill>
                  <a:schemeClr val="accent5"/>
                </a:solidFill>
              </a:rPr>
              <a:t>Share-out shares</a:t>
            </a:r>
            <a:endParaRPr sz="2400"/>
          </a:p>
          <a:p>
            <a:pPr marL="0" lvl="0" indent="0" algn="l" rtl="0">
              <a:spcBef>
                <a:spcPts val="0"/>
              </a:spcBef>
              <a:spcAft>
                <a:spcPts val="0"/>
              </a:spcAft>
              <a:buNone/>
            </a:pPr>
            <a:r>
              <a:rPr lang="en" sz="2400"/>
              <a:t>Amplify audience input</a:t>
            </a:r>
            <a:endParaRPr sz="2400"/>
          </a:p>
          <a:p>
            <a:pPr marL="0" lvl="0" indent="0" algn="l" rtl="0">
              <a:spcBef>
                <a:spcPts val="0"/>
              </a:spcBef>
              <a:spcAft>
                <a:spcPts val="0"/>
              </a:spcAft>
              <a:buNone/>
            </a:pPr>
            <a:r>
              <a:rPr lang="en" sz="2400">
                <a:solidFill>
                  <a:schemeClr val="accent5"/>
                </a:solidFill>
              </a:rPr>
              <a:t>Do a thing, ask what happens</a:t>
            </a:r>
            <a:endParaRPr sz="2400"/>
          </a:p>
          <a:p>
            <a:pPr marL="0" lvl="0" indent="0" algn="l" rtl="0">
              <a:spcBef>
                <a:spcPts val="0"/>
              </a:spcBef>
              <a:spcAft>
                <a:spcPts val="0"/>
              </a:spcAft>
              <a:buNone/>
            </a:pPr>
            <a:r>
              <a:rPr lang="en" sz="2400"/>
              <a:t>Make a prediction</a:t>
            </a:r>
            <a:endParaRPr sz="2400"/>
          </a:p>
          <a:p>
            <a:pPr marL="0" lvl="0" indent="0" algn="l" rtl="0">
              <a:spcBef>
                <a:spcPts val="0"/>
              </a:spcBef>
              <a:spcAft>
                <a:spcPts val="0"/>
              </a:spcAft>
              <a:buNone/>
            </a:pPr>
            <a:r>
              <a:rPr lang="en" sz="2400">
                <a:solidFill>
                  <a:schemeClr val="accent5"/>
                </a:solidFill>
              </a:rPr>
              <a:t>Give awards</a:t>
            </a:r>
            <a:endParaRPr sz="2400"/>
          </a:p>
          <a:p>
            <a:pPr marL="0" lvl="0" indent="0" algn="l" rtl="0">
              <a:spcBef>
                <a:spcPts val="0"/>
              </a:spcBef>
              <a:spcAft>
                <a:spcPts val="0"/>
              </a:spcAft>
              <a:buNone/>
            </a:pPr>
            <a:r>
              <a:rPr lang="en" sz="2400"/>
              <a:t>Play games</a:t>
            </a:r>
            <a:endParaRPr sz="2400"/>
          </a:p>
        </p:txBody>
      </p:sp>
      <p:sp>
        <p:nvSpPr>
          <p:cNvPr id="219" name="Google Shape;219;p35"/>
          <p:cNvSpPr txBox="1">
            <a:spLocks noGrp="1"/>
          </p:cNvSpPr>
          <p:nvPr>
            <p:ph type="body" idx="1"/>
          </p:nvPr>
        </p:nvSpPr>
        <p:spPr>
          <a:xfrm>
            <a:off x="387900" y="1032300"/>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5"/>
                </a:solidFill>
              </a:rPr>
              <a:t>Polling</a:t>
            </a:r>
            <a:endParaRPr sz="2400">
              <a:solidFill>
                <a:schemeClr val="accent5"/>
              </a:solidFill>
            </a:endParaRPr>
          </a:p>
          <a:p>
            <a:pPr marL="0" lvl="0" indent="0" algn="l" rtl="0">
              <a:spcBef>
                <a:spcPts val="0"/>
              </a:spcBef>
              <a:spcAft>
                <a:spcPts val="0"/>
              </a:spcAft>
              <a:buNone/>
            </a:pPr>
            <a:r>
              <a:rPr lang="en" sz="2400"/>
              <a:t>Registration Q’s</a:t>
            </a:r>
            <a:endParaRPr sz="2400"/>
          </a:p>
          <a:p>
            <a:pPr marL="0" lvl="0" indent="0" algn="l" rtl="0">
              <a:spcBef>
                <a:spcPts val="0"/>
              </a:spcBef>
              <a:spcAft>
                <a:spcPts val="0"/>
              </a:spcAft>
              <a:buNone/>
            </a:pPr>
            <a:r>
              <a:rPr lang="en" sz="2400">
                <a:solidFill>
                  <a:schemeClr val="accent5"/>
                </a:solidFill>
              </a:rPr>
              <a:t>Chat prompts</a:t>
            </a:r>
            <a:endParaRPr sz="2400"/>
          </a:p>
          <a:p>
            <a:pPr marL="0" lvl="0" indent="0" algn="l" rtl="0">
              <a:spcBef>
                <a:spcPts val="0"/>
              </a:spcBef>
              <a:spcAft>
                <a:spcPts val="0"/>
              </a:spcAft>
              <a:buNone/>
            </a:pPr>
            <a:r>
              <a:rPr lang="en" sz="2400"/>
              <a:t>Voices! (unmuting)</a:t>
            </a:r>
            <a:endParaRPr sz="2400"/>
          </a:p>
          <a:p>
            <a:pPr marL="0" lvl="0" indent="0" algn="l" rtl="0">
              <a:spcBef>
                <a:spcPts val="0"/>
              </a:spcBef>
              <a:spcAft>
                <a:spcPts val="0"/>
              </a:spcAft>
              <a:buNone/>
            </a:pPr>
            <a:r>
              <a:rPr lang="en" sz="2400"/>
              <a:t>Cameras on</a:t>
            </a:r>
            <a:endParaRPr sz="2400"/>
          </a:p>
          <a:p>
            <a:pPr marL="0" lvl="0" indent="0" algn="l" rtl="0">
              <a:spcBef>
                <a:spcPts val="0"/>
              </a:spcBef>
              <a:spcAft>
                <a:spcPts val="0"/>
              </a:spcAft>
              <a:buNone/>
            </a:pPr>
            <a:r>
              <a:rPr lang="en" sz="2400"/>
              <a:t>Social integration</a:t>
            </a:r>
            <a:endParaRPr sz="2400"/>
          </a:p>
          <a:p>
            <a:pPr marL="0" lvl="0" indent="0" algn="l" rtl="0">
              <a:spcBef>
                <a:spcPts val="0"/>
              </a:spcBef>
              <a:spcAft>
                <a:spcPts val="0"/>
              </a:spcAft>
              <a:buNone/>
            </a:pPr>
            <a:r>
              <a:rPr lang="en" sz="2400"/>
              <a:t>“What should we do?” </a:t>
            </a:r>
            <a:endParaRPr sz="2400"/>
          </a:p>
        </p:txBody>
      </p:sp>
      <p:sp>
        <p:nvSpPr>
          <p:cNvPr id="220" name="Google Shape;220;p35"/>
          <p:cNvSpPr txBox="1"/>
          <p:nvPr/>
        </p:nvSpPr>
        <p:spPr>
          <a:xfrm>
            <a:off x="2861175" y="4507500"/>
            <a:ext cx="6058500" cy="37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latin typeface="Roboto"/>
                <a:ea typeface="Roboto"/>
                <a:cs typeface="Roboto"/>
                <a:sym typeface="Roboto"/>
              </a:rPr>
              <a:t>This is like Pokémon - try to catch ‘em all</a:t>
            </a:r>
            <a:endParaRPr>
              <a:solidFill>
                <a:schemeClr val="accent5"/>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Culture</a:t>
            </a:r>
            <a:endParaRPr/>
          </a:p>
        </p:txBody>
      </p:sp>
      <p:sp>
        <p:nvSpPr>
          <p:cNvPr id="226" name="Google Shape;226;p36"/>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How should we feel?</a:t>
            </a:r>
            <a:endParaRPr/>
          </a:p>
        </p:txBody>
      </p:sp>
      <p:sp>
        <p:nvSpPr>
          <p:cNvPr id="227" name="Google Shape;227;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To all hosts: Be yourself 🐝</a:t>
            </a:r>
            <a:endParaRPr sz="2400"/>
          </a:p>
          <a:p>
            <a:pPr marL="0" lvl="0" indent="0" algn="l" rtl="0">
              <a:spcBef>
                <a:spcPts val="1600"/>
              </a:spcBef>
              <a:spcAft>
                <a:spcPts val="0"/>
              </a:spcAft>
              <a:buNone/>
            </a:pPr>
            <a:r>
              <a:rPr lang="en" sz="2400"/>
              <a:t>Moderation matters</a:t>
            </a:r>
            <a:endParaRPr sz="2400"/>
          </a:p>
          <a:p>
            <a:pPr marL="0" lvl="0" indent="0" algn="l" rtl="0">
              <a:spcBef>
                <a:spcPts val="1600"/>
              </a:spcBef>
              <a:spcAft>
                <a:spcPts val="1600"/>
              </a:spcAft>
              <a:buNone/>
            </a:pPr>
            <a:r>
              <a:rPr lang="en" sz="2400"/>
              <a:t>Play with format. Somuch. </a:t>
            </a:r>
            <a:endParaRPr sz="2400"/>
          </a:p>
        </p:txBody>
      </p:sp>
      <p:sp>
        <p:nvSpPr>
          <p:cNvPr id="228" name="Google Shape;228;p36"/>
          <p:cNvSpPr txBox="1">
            <a:spLocks noGrp="1"/>
          </p:cNvSpPr>
          <p:nvPr>
            <p:ph type="subTitle" idx="1"/>
          </p:nvPr>
        </p:nvSpPr>
        <p:spPr>
          <a:xfrm>
            <a:off x="332350" y="14909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Part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Bee yourself</a:t>
            </a:r>
            <a:endParaRPr/>
          </a:p>
        </p:txBody>
      </p:sp>
      <p:sp>
        <p:nvSpPr>
          <p:cNvPr id="234" name="Google Shape;234;p37"/>
          <p:cNvSpPr txBox="1">
            <a:spLocks noGrp="1"/>
          </p:cNvSpPr>
          <p:nvPr>
            <p:ph type="body" idx="2"/>
          </p:nvPr>
        </p:nvSpPr>
        <p:spPr>
          <a:xfrm>
            <a:off x="266425" y="1216375"/>
            <a:ext cx="2893800" cy="25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How do </a:t>
            </a:r>
            <a:r>
              <a:rPr lang="en" sz="2400" b="1"/>
              <a:t>you</a:t>
            </a:r>
            <a:r>
              <a:rPr lang="en" sz="2400"/>
              <a:t> share your personality with your learners, trainees, and participants?</a:t>
            </a:r>
            <a:endParaRPr sz="2400"/>
          </a:p>
          <a:p>
            <a:pPr marL="0" lvl="0" indent="0" algn="l" rtl="0">
              <a:spcBef>
                <a:spcPts val="1600"/>
              </a:spcBef>
              <a:spcAft>
                <a:spcPts val="1600"/>
              </a:spcAft>
              <a:buNone/>
            </a:pPr>
            <a:endParaRPr/>
          </a:p>
        </p:txBody>
      </p:sp>
      <p:sp>
        <p:nvSpPr>
          <p:cNvPr id="235" name="Google Shape;235;p37"/>
          <p:cNvSpPr txBox="1"/>
          <p:nvPr/>
        </p:nvSpPr>
        <p:spPr>
          <a:xfrm>
            <a:off x="303825" y="4647975"/>
            <a:ext cx="87843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Background, nerd shirt, foodstuffs, accent, hair, earrings, audio (music), props, talismans, hats, </a:t>
            </a:r>
            <a:endParaRPr>
              <a:solidFill>
                <a:schemeClr val="accent5"/>
              </a:solidFill>
            </a:endParaRPr>
          </a:p>
        </p:txBody>
      </p:sp>
      <p:pic>
        <p:nvPicPr>
          <p:cNvPr id="236" name="Google Shape;236;p37"/>
          <p:cNvPicPr preferRelativeResize="0"/>
          <p:nvPr/>
        </p:nvPicPr>
        <p:blipFill>
          <a:blip r:embed="rId3">
            <a:alphaModFix/>
          </a:blip>
          <a:stretch>
            <a:fillRect/>
          </a:stretch>
        </p:blipFill>
        <p:spPr>
          <a:xfrm>
            <a:off x="3467100" y="307648"/>
            <a:ext cx="5676899" cy="4255927"/>
          </a:xfrm>
          <a:prstGeom prst="rect">
            <a:avLst/>
          </a:prstGeom>
          <a:noFill/>
          <a:ln>
            <a:noFill/>
          </a:ln>
        </p:spPr>
      </p:pic>
      <p:sp>
        <p:nvSpPr>
          <p:cNvPr id="237" name="Google Shape;237;p37"/>
          <p:cNvSpPr txBox="1"/>
          <p:nvPr/>
        </p:nvSpPr>
        <p:spPr>
          <a:xfrm>
            <a:off x="6483700" y="-15575"/>
            <a:ext cx="30108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D9D9D9"/>
                </a:solidFill>
              </a:rPr>
              <a:t>By Alvesgaspar - Own work, </a:t>
            </a:r>
            <a:r>
              <a:rPr lang="en" sz="1000" u="sng">
                <a:solidFill>
                  <a:schemeClr val="hlink"/>
                </a:solidFill>
                <a:hlinkClick r:id="rId4"/>
              </a:rPr>
              <a:t>CC BY-SA 3.0</a:t>
            </a:r>
            <a:r>
              <a:rPr lang="en" sz="1000">
                <a:solidFill>
                  <a:srgbClr val="D9D9D9"/>
                </a:solidFill>
              </a:rPr>
              <a:t>, </a:t>
            </a:r>
            <a:endParaRPr sz="1000">
              <a:solidFill>
                <a:srgbClr val="D9D9D9"/>
              </a:solidFill>
            </a:endParaRPr>
          </a:p>
        </p:txBody>
      </p:sp>
      <p:sp>
        <p:nvSpPr>
          <p:cNvPr id="238" name="Google Shape;238;p37"/>
          <p:cNvSpPr/>
          <p:nvPr/>
        </p:nvSpPr>
        <p:spPr>
          <a:xfrm>
            <a:off x="6099475" y="542875"/>
            <a:ext cx="2535000" cy="876900"/>
          </a:xfrm>
          <a:prstGeom prst="wedgeRectCallout">
            <a:avLst>
              <a:gd name="adj1" fmla="val -20833"/>
              <a:gd name="adj2" fmla="val 625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rgbClr val="EFEFEF"/>
                </a:solidFill>
                <a:latin typeface="Roboto"/>
                <a:ea typeface="Roboto"/>
                <a:cs typeface="Roboto"/>
                <a:sym typeface="Roboto"/>
              </a:rPr>
              <a:t>“I love the color pink, and flowers, and sweets, and pollen…”</a:t>
            </a:r>
            <a:endParaRPr i="1">
              <a:solidFill>
                <a:srgbClr val="EFEFEF"/>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305000" y="537800"/>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Moderation!</a:t>
            </a:r>
            <a:br>
              <a:rPr lang="en"/>
            </a:br>
            <a:r>
              <a:rPr lang="en"/>
              <a:t>H*ck yeah!</a:t>
            </a:r>
            <a:endParaRPr/>
          </a:p>
        </p:txBody>
      </p:sp>
      <p:sp>
        <p:nvSpPr>
          <p:cNvPr id="244" name="Google Shape;244;p38"/>
          <p:cNvSpPr txBox="1">
            <a:spLocks noGrp="1"/>
          </p:cNvSpPr>
          <p:nvPr>
            <p:ph type="body" idx="2"/>
          </p:nvPr>
        </p:nvSpPr>
        <p:spPr>
          <a:xfrm>
            <a:off x="4689600" y="724200"/>
            <a:ext cx="42951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Video, Voice, Chat, or Passive?</a:t>
            </a:r>
            <a:endParaRPr/>
          </a:p>
          <a:p>
            <a:pPr marL="914400" lvl="1" indent="-317500" algn="l" rtl="0">
              <a:spcBef>
                <a:spcPts val="0"/>
              </a:spcBef>
              <a:spcAft>
                <a:spcPts val="0"/>
              </a:spcAft>
              <a:buSzPts val="1400"/>
              <a:buChar char="○"/>
            </a:pPr>
            <a:r>
              <a:rPr lang="en"/>
              <a:t>Participant #  (chat &lt;100)</a:t>
            </a:r>
            <a:endParaRPr/>
          </a:p>
          <a:p>
            <a:pPr marL="914400" lvl="1" indent="-317500" algn="l" rtl="0">
              <a:spcBef>
                <a:spcPts val="0"/>
              </a:spcBef>
              <a:spcAft>
                <a:spcPts val="0"/>
              </a:spcAft>
              <a:buSzPts val="1400"/>
              <a:buChar char="○"/>
            </a:pPr>
            <a:r>
              <a:rPr lang="en"/>
              <a:t>How much swearing do you mind? </a:t>
            </a:r>
            <a:endParaRPr/>
          </a:p>
          <a:p>
            <a:pPr marL="914400" lvl="1" indent="-317500" algn="l" rtl="0">
              <a:spcBef>
                <a:spcPts val="0"/>
              </a:spcBef>
              <a:spcAft>
                <a:spcPts val="0"/>
              </a:spcAft>
              <a:buSzPts val="1400"/>
              <a:buChar char="○"/>
            </a:pPr>
            <a:r>
              <a:rPr lang="en"/>
              <a:t>Avoid video, audio of minors w/o consent ☝️</a:t>
            </a:r>
            <a:endParaRPr/>
          </a:p>
          <a:p>
            <a:pPr marL="914400" lvl="1" indent="-317500" algn="l" rtl="0">
              <a:spcBef>
                <a:spcPts val="0"/>
              </a:spcBef>
              <a:spcAft>
                <a:spcPts val="0"/>
              </a:spcAft>
              <a:buSzPts val="1400"/>
              <a:buChar char="○"/>
            </a:pPr>
            <a:r>
              <a:rPr lang="en"/>
              <a:t>Technical difficulties?</a:t>
            </a:r>
            <a:endParaRPr/>
          </a:p>
          <a:p>
            <a:pPr marL="914400" lvl="1" indent="-317500" algn="l" rtl="0">
              <a:spcBef>
                <a:spcPts val="0"/>
              </a:spcBef>
              <a:spcAft>
                <a:spcPts val="0"/>
              </a:spcAft>
              <a:buSzPts val="1400"/>
              <a:buChar char="○"/>
            </a:pPr>
            <a:r>
              <a:rPr lang="en" sz="1200"/>
              <a:t>Know your platform’s capabilities in advance!</a:t>
            </a:r>
            <a:br>
              <a:rPr lang="en" sz="1200"/>
            </a:br>
            <a:endParaRPr sz="1200"/>
          </a:p>
          <a:p>
            <a:pPr marL="457200" lvl="0" indent="-342900" algn="l" rtl="0">
              <a:spcBef>
                <a:spcPts val="0"/>
              </a:spcBef>
              <a:spcAft>
                <a:spcPts val="0"/>
              </a:spcAft>
              <a:buSzPts val="1800"/>
              <a:buChar char="●"/>
            </a:pPr>
            <a:r>
              <a:rPr lang="en"/>
              <a:t>Expel, mute, and block bad actors</a:t>
            </a:r>
            <a:endParaRPr/>
          </a:p>
          <a:p>
            <a:pPr marL="914400" lvl="1" indent="-317500" algn="l" rtl="0">
              <a:spcBef>
                <a:spcPts val="0"/>
              </a:spcBef>
              <a:spcAft>
                <a:spcPts val="0"/>
              </a:spcAft>
              <a:buSzPts val="1400"/>
              <a:buChar char="○"/>
            </a:pPr>
            <a:r>
              <a:rPr lang="en"/>
              <a:t>Establish norms, enforce them</a:t>
            </a:r>
            <a:br>
              <a:rPr lang="en"/>
            </a:br>
            <a:endParaRPr/>
          </a:p>
          <a:p>
            <a:pPr marL="457200" lvl="0" indent="-342900" algn="l" rtl="0">
              <a:spcBef>
                <a:spcPts val="0"/>
              </a:spcBef>
              <a:spcAft>
                <a:spcPts val="0"/>
              </a:spcAft>
              <a:buSzPts val="1800"/>
              <a:buChar char="●"/>
            </a:pPr>
            <a:r>
              <a:rPr lang="en"/>
              <a:t>Surface awesome</a:t>
            </a:r>
            <a:endParaRPr/>
          </a:p>
          <a:p>
            <a:pPr marL="914400" lvl="1" indent="-317500" algn="l" rtl="0">
              <a:spcBef>
                <a:spcPts val="0"/>
              </a:spcBef>
              <a:spcAft>
                <a:spcPts val="0"/>
              </a:spcAft>
              <a:buSzPts val="1400"/>
              <a:buChar char="○"/>
            </a:pPr>
            <a:r>
              <a:rPr lang="en"/>
              <a:t>Highlight audience input!</a:t>
            </a:r>
            <a:br>
              <a:rPr lang="en"/>
            </a:br>
            <a:r>
              <a:rPr lang="en"/>
              <a:t> </a:t>
            </a:r>
            <a:endParaRPr/>
          </a:p>
          <a:p>
            <a:pPr marL="457200" lvl="0" indent="-342900" algn="l" rtl="0">
              <a:spcBef>
                <a:spcPts val="0"/>
              </a:spcBef>
              <a:spcAft>
                <a:spcPts val="0"/>
              </a:spcAft>
              <a:buSzPts val="1800"/>
              <a:buChar char="●"/>
            </a:pPr>
            <a:r>
              <a:rPr lang="en"/>
              <a:t>Staff for moderation</a:t>
            </a:r>
            <a:endParaRPr/>
          </a:p>
          <a:p>
            <a:pPr marL="914400" lvl="1" indent="-317500" algn="l" rtl="0">
              <a:spcBef>
                <a:spcPts val="0"/>
              </a:spcBef>
              <a:spcAft>
                <a:spcPts val="0"/>
              </a:spcAft>
              <a:buSzPts val="1400"/>
              <a:buChar char="○"/>
            </a:pPr>
            <a:r>
              <a:rPr lang="en"/>
              <a:t>reading + hosting + booting meanies + tech support</a:t>
            </a:r>
            <a:endParaRPr/>
          </a:p>
        </p:txBody>
      </p:sp>
      <p:sp>
        <p:nvSpPr>
          <p:cNvPr id="245" name="Google Shape;245;p38"/>
          <p:cNvSpPr txBox="1">
            <a:spLocks noGrp="1"/>
          </p:cNvSpPr>
          <p:nvPr>
            <p:ph type="subTitle" idx="1"/>
          </p:nvPr>
        </p:nvSpPr>
        <p:spPr>
          <a:xfrm>
            <a:off x="305000" y="2403151"/>
            <a:ext cx="4045200" cy="13455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a:t>What concerns do you have about moderation and facilitation?</a:t>
            </a:r>
            <a:br>
              <a:rPr lang="en" sz="1800"/>
            </a:br>
            <a:br>
              <a:rPr lang="en" sz="1800"/>
            </a:br>
            <a:r>
              <a:rPr lang="en" sz="1800"/>
              <a:t>(share in the chat, let’s figure this out!)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Your Concerns Related to Moderation:</a:t>
            </a:r>
            <a:endParaRPr/>
          </a:p>
        </p:txBody>
      </p:sp>
      <p:sp>
        <p:nvSpPr>
          <p:cNvPr id="251" name="Google Shape;251;p39"/>
          <p:cNvSpPr txBox="1">
            <a:spLocks noGrp="1"/>
          </p:cNvSpPr>
          <p:nvPr>
            <p:ph type="body" idx="1"/>
          </p:nvPr>
        </p:nvSpPr>
        <p:spPr>
          <a:xfrm>
            <a:off x="309375" y="1032300"/>
            <a:ext cx="79731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Moderating when alone</a:t>
            </a:r>
            <a:endParaRPr sz="1800"/>
          </a:p>
          <a:p>
            <a:pPr marL="457200" lvl="0" indent="-342900" algn="l" rtl="0">
              <a:spcBef>
                <a:spcPts val="0"/>
              </a:spcBef>
              <a:spcAft>
                <a:spcPts val="0"/>
              </a:spcAft>
              <a:buSzPts val="1800"/>
              <a:buChar char="●"/>
            </a:pPr>
            <a:r>
              <a:rPr lang="en" sz="1800"/>
              <a:t>How do you handle moderation after the fact? When people do not tune in right away.</a:t>
            </a:r>
            <a:endParaRPr sz="1800"/>
          </a:p>
          <a:p>
            <a:pPr marL="457200" lvl="0" indent="-342900" algn="l" rtl="0">
              <a:spcBef>
                <a:spcPts val="0"/>
              </a:spcBef>
              <a:spcAft>
                <a:spcPts val="0"/>
              </a:spcAft>
              <a:buSzPts val="1800"/>
              <a:buChar char="●"/>
            </a:pPr>
            <a:r>
              <a:rPr lang="en" sz="1800"/>
              <a:t>Establishing Norms</a:t>
            </a:r>
            <a:endParaRPr sz="1800"/>
          </a:p>
          <a:p>
            <a:pPr marL="457200" lvl="0" indent="-342900" algn="l" rtl="0">
              <a:spcBef>
                <a:spcPts val="0"/>
              </a:spcBef>
              <a:spcAft>
                <a:spcPts val="0"/>
              </a:spcAft>
              <a:buSzPts val="1800"/>
              <a:buChar char="●"/>
            </a:pPr>
            <a:r>
              <a:rPr lang="en" sz="1800"/>
              <a:t>Handling quick chat flows</a:t>
            </a:r>
            <a:endParaRPr sz="1800"/>
          </a:p>
          <a:p>
            <a:pPr marL="457200" lvl="0" indent="-342900" algn="l" rtl="0">
              <a:spcBef>
                <a:spcPts val="0"/>
              </a:spcBef>
              <a:spcAft>
                <a:spcPts val="0"/>
              </a:spcAft>
              <a:buSzPts val="1800"/>
              <a:buChar char="●"/>
            </a:pPr>
            <a:r>
              <a:rPr lang="en" sz="1800"/>
              <a:t>If you’re saving questions for the end, do you have one person writing down the questions as they appear in chat and then handle them at one time? Or is it better to bring answer in real time?</a:t>
            </a:r>
            <a:endParaRPr sz="1800"/>
          </a:p>
          <a:p>
            <a:pPr marL="457200" lvl="0" indent="-342900" algn="l" rtl="0">
              <a:spcBef>
                <a:spcPts val="0"/>
              </a:spcBef>
              <a:spcAft>
                <a:spcPts val="0"/>
              </a:spcAft>
              <a:buSzPts val="1800"/>
              <a:buChar char="●"/>
            </a:pPr>
            <a:r>
              <a:rPr lang="en" sz="1800"/>
              <a:t>Do people ever fill out photo release waivers like they would at an in-person event?</a:t>
            </a:r>
            <a:endParaRPr sz="1800"/>
          </a:p>
          <a:p>
            <a:pPr marL="457200" lvl="0" indent="-342900" algn="l" rtl="0">
              <a:spcBef>
                <a:spcPts val="0"/>
              </a:spcBef>
              <a:spcAft>
                <a:spcPts val="0"/>
              </a:spcAft>
              <a:buSzPts val="1800"/>
              <a:buChar char="●"/>
            </a:pPr>
            <a:r>
              <a:rPr lang="en" sz="1800"/>
              <a:t>Can you designate anyone to be moderator with expel/mute/block privileges or do they have to have an account or be a panelist?</a:t>
            </a:r>
            <a:endParaRPr sz="1800"/>
          </a:p>
        </p:txBody>
      </p:sp>
      <p:sp>
        <p:nvSpPr>
          <p:cNvPr id="252" name="Google Shape;252;p39"/>
          <p:cNvSpPr txBox="1">
            <a:spLocks noGrp="1"/>
          </p:cNvSpPr>
          <p:nvPr>
            <p:ph type="body" idx="2"/>
          </p:nvPr>
        </p:nvSpPr>
        <p:spPr>
          <a:xfrm>
            <a:off x="-4191350" y="2368500"/>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idx="4294967295"/>
          </p:nvPr>
        </p:nvSpPr>
        <p:spPr>
          <a:xfrm>
            <a:off x="3603450" y="4334575"/>
            <a:ext cx="5412600" cy="58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SciStarter.org/NLM </a:t>
            </a:r>
            <a:endParaRPr/>
          </a:p>
        </p:txBody>
      </p:sp>
      <p:sp>
        <p:nvSpPr>
          <p:cNvPr id="258" name="Google Shape;258;p40"/>
          <p:cNvSpPr txBox="1">
            <a:spLocks noGrp="1"/>
          </p:cNvSpPr>
          <p:nvPr>
            <p:ph type="body" idx="4294967295"/>
          </p:nvPr>
        </p:nvSpPr>
        <p:spPr>
          <a:xfrm>
            <a:off x="4453950" y="976250"/>
            <a:ext cx="45621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D9D9D9"/>
                </a:solidFill>
                <a:latin typeface="Arial"/>
                <a:ea typeface="Arial"/>
                <a:cs typeface="Arial"/>
                <a:sym typeface="Arial"/>
              </a:rPr>
              <a:t>“Helping create a national inventory of water pipe material.</a:t>
            </a:r>
            <a:br>
              <a:rPr lang="en" sz="2400">
                <a:solidFill>
                  <a:srgbClr val="D9D9D9"/>
                </a:solidFill>
                <a:latin typeface="Arial"/>
                <a:ea typeface="Arial"/>
                <a:cs typeface="Arial"/>
                <a:sym typeface="Arial"/>
              </a:rPr>
            </a:br>
            <a:r>
              <a:rPr lang="en" sz="2400">
                <a:solidFill>
                  <a:srgbClr val="D9D9D9"/>
                </a:solidFill>
                <a:latin typeface="Arial"/>
                <a:ea typeface="Arial"/>
                <a:cs typeface="Arial"/>
                <a:sym typeface="Arial"/>
              </a:rPr>
              <a:t> </a:t>
            </a:r>
            <a:endParaRPr sz="2400">
              <a:solidFill>
                <a:srgbClr val="D9D9D9"/>
              </a:solidFill>
              <a:latin typeface="Arial"/>
              <a:ea typeface="Arial"/>
              <a:cs typeface="Arial"/>
              <a:sym typeface="Arial"/>
            </a:endParaRPr>
          </a:p>
          <a:p>
            <a:pPr marL="0" lvl="0" indent="0" algn="ctr" rtl="0">
              <a:spcBef>
                <a:spcPts val="1600"/>
              </a:spcBef>
              <a:spcAft>
                <a:spcPts val="1600"/>
              </a:spcAft>
              <a:buNone/>
            </a:pPr>
            <a:r>
              <a:rPr lang="en" sz="2400">
                <a:solidFill>
                  <a:srgbClr val="D9D9D9"/>
                </a:solidFill>
                <a:latin typeface="Arial"/>
                <a:ea typeface="Arial"/>
                <a:cs typeface="Arial"/>
                <a:sym typeface="Arial"/>
              </a:rPr>
              <a:t>What materials were used to make your water pipes?”</a:t>
            </a:r>
            <a:endParaRPr sz="2400">
              <a:solidFill>
                <a:srgbClr val="D9D9D9"/>
              </a:solidFill>
            </a:endParaRPr>
          </a:p>
        </p:txBody>
      </p:sp>
      <p:pic>
        <p:nvPicPr>
          <p:cNvPr id="259" name="Google Shape;259;p40"/>
          <p:cNvPicPr preferRelativeResize="0"/>
          <p:nvPr/>
        </p:nvPicPr>
        <p:blipFill>
          <a:blip r:embed="rId3">
            <a:alphaModFix/>
          </a:blip>
          <a:stretch>
            <a:fillRect/>
          </a:stretch>
        </p:blipFill>
        <p:spPr>
          <a:xfrm>
            <a:off x="590475" y="976250"/>
            <a:ext cx="3517435" cy="3546875"/>
          </a:xfrm>
          <a:prstGeom prst="rect">
            <a:avLst/>
          </a:prstGeom>
          <a:noFill/>
          <a:ln>
            <a:noFill/>
          </a:ln>
        </p:spPr>
      </p:pic>
      <p:sp>
        <p:nvSpPr>
          <p:cNvPr id="260" name="Google Shape;260;p40"/>
          <p:cNvSpPr txBox="1">
            <a:spLocks noGrp="1"/>
          </p:cNvSpPr>
          <p:nvPr>
            <p:ph type="title" idx="4294967295"/>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Format: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Format - Go 🎡 Crazy</a:t>
            </a:r>
            <a:endParaRPr/>
          </a:p>
        </p:txBody>
      </p:sp>
      <p:sp>
        <p:nvSpPr>
          <p:cNvPr id="266" name="Google Shape;266;p41"/>
          <p:cNvSpPr txBox="1">
            <a:spLocks noGrp="1"/>
          </p:cNvSpPr>
          <p:nvPr>
            <p:ph type="body" idx="1"/>
          </p:nvPr>
        </p:nvSpPr>
        <p:spPr>
          <a:xfrm>
            <a:off x="387900" y="1032300"/>
            <a:ext cx="5081100" cy="3078900"/>
          </a:xfrm>
          <a:prstGeom prst="rect">
            <a:avLst/>
          </a:prstGeom>
        </p:spPr>
        <p:txBody>
          <a:bodyPr spcFirstLastPara="1" wrap="square" lIns="91425" tIns="91425" rIns="91425" bIns="91425" anchor="t" anchorCtr="0">
            <a:noAutofit/>
          </a:bodyPr>
          <a:lstStyle/>
          <a:p>
            <a:pPr marL="514350" lvl="1" indent="-342900" algn="l" rtl="0">
              <a:spcBef>
                <a:spcPts val="0"/>
              </a:spcBef>
              <a:spcAft>
                <a:spcPts val="0"/>
              </a:spcAft>
              <a:buClr>
                <a:schemeClr val="dk1"/>
              </a:buClr>
              <a:buSzPts val="1800"/>
              <a:buChar char="-"/>
            </a:pPr>
            <a:r>
              <a:rPr lang="en" sz="1800">
                <a:solidFill>
                  <a:schemeClr val="dk1"/>
                </a:solidFill>
              </a:rPr>
              <a:t>Field trips</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Desktop demos</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Get zany (Puppets, etc)</a:t>
            </a:r>
            <a:endParaRPr sz="1800">
              <a:solidFill>
                <a:schemeClr val="dk1"/>
              </a:solidFill>
            </a:endParaRPr>
          </a:p>
          <a:p>
            <a:pPr marL="514350" lvl="1" indent="-342900" algn="l" rtl="0">
              <a:spcBef>
                <a:spcPts val="0"/>
              </a:spcBef>
              <a:spcAft>
                <a:spcPts val="0"/>
              </a:spcAft>
              <a:buClr>
                <a:schemeClr val="dk1"/>
              </a:buClr>
              <a:buSzPts val="1800"/>
              <a:buChar char="-"/>
            </a:pPr>
            <a:r>
              <a:rPr lang="en" sz="1800"/>
              <a:t>Use multimedia!</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Group photos and activities</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Breakout rooms </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Performances</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Magic tricks, backgrounds</a:t>
            </a:r>
            <a:endParaRPr sz="1800">
              <a:solidFill>
                <a:schemeClr val="dk1"/>
              </a:solidFill>
            </a:endParaRPr>
          </a:p>
          <a:p>
            <a:pPr marL="514350" lvl="1" indent="-342900" algn="l" rtl="0">
              <a:spcBef>
                <a:spcPts val="0"/>
              </a:spcBef>
              <a:spcAft>
                <a:spcPts val="0"/>
              </a:spcAft>
              <a:buClr>
                <a:schemeClr val="dk1"/>
              </a:buClr>
              <a:buSzPts val="1800"/>
              <a:buChar char="-"/>
            </a:pPr>
            <a:r>
              <a:rPr lang="en" sz="1800">
                <a:solidFill>
                  <a:schemeClr val="dk1"/>
                </a:solidFill>
              </a:rPr>
              <a:t>Music, </a:t>
            </a:r>
            <a:r>
              <a:rPr lang="en" sz="1800"/>
              <a:t>a</a:t>
            </a:r>
            <a:r>
              <a:rPr lang="en" sz="1800">
                <a:solidFill>
                  <a:schemeClr val="dk1"/>
                </a:solidFill>
              </a:rPr>
              <a:t>rt, </a:t>
            </a:r>
            <a:r>
              <a:rPr lang="en" sz="1800"/>
              <a:t>b</a:t>
            </a:r>
            <a:r>
              <a:rPr lang="en" sz="1800">
                <a:solidFill>
                  <a:schemeClr val="dk1"/>
                </a:solidFill>
              </a:rPr>
              <a:t>ooks, </a:t>
            </a:r>
            <a:r>
              <a:rPr lang="en" sz="1800"/>
              <a:t>t</a:t>
            </a:r>
            <a:r>
              <a:rPr lang="en" sz="1800">
                <a:solidFill>
                  <a:schemeClr val="dk1"/>
                </a:solidFill>
              </a:rPr>
              <a:t>arot, </a:t>
            </a:r>
            <a:r>
              <a:rPr lang="en" sz="1800"/>
              <a:t>c</a:t>
            </a:r>
            <a:r>
              <a:rPr lang="en" sz="1800">
                <a:solidFill>
                  <a:schemeClr val="dk1"/>
                </a:solidFill>
              </a:rPr>
              <a:t>ooking</a:t>
            </a:r>
            <a:endParaRPr sz="1800">
              <a:solidFill>
                <a:schemeClr val="dk1"/>
              </a:solidFill>
            </a:endParaRPr>
          </a:p>
          <a:p>
            <a:pPr marL="514350" lvl="1" indent="-342900" algn="l" rtl="0">
              <a:spcBef>
                <a:spcPts val="0"/>
              </a:spcBef>
              <a:spcAft>
                <a:spcPts val="0"/>
              </a:spcAft>
              <a:buClr>
                <a:schemeClr val="accent5"/>
              </a:buClr>
              <a:buSzPts val="1800"/>
              <a:buChar char="-"/>
            </a:pPr>
            <a:r>
              <a:rPr lang="en" sz="1800" b="1">
                <a:solidFill>
                  <a:schemeClr val="accent5"/>
                </a:solidFill>
              </a:rPr>
              <a:t>What else can we do?!</a:t>
            </a:r>
            <a:endParaRPr sz="1800" b="1">
              <a:solidFill>
                <a:schemeClr val="accent5"/>
              </a:solidFill>
            </a:endParaRPr>
          </a:p>
          <a:p>
            <a:pPr marL="0" lvl="0" indent="0" algn="l" rtl="0">
              <a:spcBef>
                <a:spcPts val="0"/>
              </a:spcBef>
              <a:spcAft>
                <a:spcPts val="1600"/>
              </a:spcAft>
              <a:buNone/>
            </a:pPr>
            <a:endParaRPr/>
          </a:p>
        </p:txBody>
      </p:sp>
      <p:pic>
        <p:nvPicPr>
          <p:cNvPr id="267" name="Google Shape;267;p41"/>
          <p:cNvPicPr preferRelativeResize="0"/>
          <p:nvPr/>
        </p:nvPicPr>
        <p:blipFill>
          <a:blip r:embed="rId3">
            <a:alphaModFix/>
          </a:blip>
          <a:stretch>
            <a:fillRect/>
          </a:stretch>
        </p:blipFill>
        <p:spPr>
          <a:xfrm>
            <a:off x="4365425" y="137750"/>
            <a:ext cx="3370200" cy="1769355"/>
          </a:xfrm>
          <a:prstGeom prst="rect">
            <a:avLst/>
          </a:prstGeom>
          <a:noFill/>
          <a:ln>
            <a:noFill/>
          </a:ln>
        </p:spPr>
      </p:pic>
      <p:pic>
        <p:nvPicPr>
          <p:cNvPr id="268" name="Google Shape;268;p41"/>
          <p:cNvPicPr preferRelativeResize="0"/>
          <p:nvPr/>
        </p:nvPicPr>
        <p:blipFill>
          <a:blip r:embed="rId4">
            <a:alphaModFix/>
          </a:blip>
          <a:stretch>
            <a:fillRect/>
          </a:stretch>
        </p:blipFill>
        <p:spPr>
          <a:xfrm>
            <a:off x="6623175" y="1410152"/>
            <a:ext cx="2343450" cy="1562300"/>
          </a:xfrm>
          <a:prstGeom prst="rect">
            <a:avLst/>
          </a:prstGeom>
          <a:noFill/>
          <a:ln>
            <a:noFill/>
          </a:ln>
        </p:spPr>
      </p:pic>
      <p:pic>
        <p:nvPicPr>
          <p:cNvPr id="269" name="Google Shape;269;p41"/>
          <p:cNvPicPr preferRelativeResize="0"/>
          <p:nvPr/>
        </p:nvPicPr>
        <p:blipFill>
          <a:blip r:embed="rId5">
            <a:alphaModFix/>
          </a:blip>
          <a:stretch>
            <a:fillRect/>
          </a:stretch>
        </p:blipFill>
        <p:spPr>
          <a:xfrm>
            <a:off x="4949900" y="2657152"/>
            <a:ext cx="2450697" cy="1866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387900" y="1573275"/>
            <a:ext cx="8368200" cy="1117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VOTE!</a:t>
            </a:r>
            <a:br>
              <a:rPr lang="en"/>
            </a:br>
            <a:r>
              <a:rPr lang="en" sz="3000">
                <a:solidFill>
                  <a:schemeClr val="dk1"/>
                </a:solidFill>
              </a:rPr>
              <a:t>What’s your favorite platform?</a:t>
            </a:r>
            <a:r>
              <a:rPr lang="en"/>
              <a:t> </a:t>
            </a:r>
            <a:endParaRPr/>
          </a:p>
          <a:p>
            <a:pPr marL="0" lvl="0" indent="0" algn="r" rtl="0">
              <a:spcBef>
                <a:spcPts val="0"/>
              </a:spcBef>
              <a:spcAft>
                <a:spcPts val="0"/>
              </a:spcAft>
              <a:buNone/>
            </a:pPr>
            <a:r>
              <a:rPr lang="en" sz="1400"/>
              <a:t>As either a viewer or a host</a:t>
            </a:r>
            <a:endParaRPr sz="1400"/>
          </a:p>
        </p:txBody>
      </p:sp>
      <p:sp>
        <p:nvSpPr>
          <p:cNvPr id="275" name="Google Shape;275;p42"/>
          <p:cNvSpPr txBox="1">
            <a:spLocks noGrp="1"/>
          </p:cNvSpPr>
          <p:nvPr>
            <p:ph type="body" idx="1"/>
          </p:nvPr>
        </p:nvSpPr>
        <p:spPr>
          <a:xfrm>
            <a:off x="387900" y="820700"/>
            <a:ext cx="2637300" cy="107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lphaUcPeriod"/>
            </a:pPr>
            <a:r>
              <a:rPr lang="en"/>
              <a:t>Zoom	</a:t>
            </a:r>
            <a:endParaRPr/>
          </a:p>
          <a:p>
            <a:pPr marL="457200" lvl="0" indent="-342900" algn="l" rtl="0">
              <a:spcBef>
                <a:spcPts val="0"/>
              </a:spcBef>
              <a:spcAft>
                <a:spcPts val="0"/>
              </a:spcAft>
              <a:buSzPts val="1800"/>
              <a:buAutoNum type="alphaUcPeriod"/>
            </a:pPr>
            <a:r>
              <a:rPr lang="en"/>
              <a:t>Facebook Live</a:t>
            </a:r>
            <a:endParaRPr/>
          </a:p>
          <a:p>
            <a:pPr marL="457200" lvl="0" indent="-342900" algn="l" rtl="0">
              <a:spcBef>
                <a:spcPts val="0"/>
              </a:spcBef>
              <a:spcAft>
                <a:spcPts val="0"/>
              </a:spcAft>
              <a:buSzPts val="1800"/>
              <a:buAutoNum type="alphaUcPeriod"/>
            </a:pPr>
            <a:r>
              <a:rPr lang="en"/>
              <a:t>Google Hangouts</a:t>
            </a:r>
            <a:endParaRPr/>
          </a:p>
          <a:p>
            <a:pPr marL="457200" lvl="0" indent="-342900" algn="l" rtl="0">
              <a:spcBef>
                <a:spcPts val="0"/>
              </a:spcBef>
              <a:spcAft>
                <a:spcPts val="0"/>
              </a:spcAft>
              <a:buSzPts val="1800"/>
              <a:buAutoNum type="alphaUcPeriod"/>
            </a:pPr>
            <a:r>
              <a:rPr lang="en"/>
              <a:t>YouTube Live</a:t>
            </a:r>
            <a:endParaRPr/>
          </a:p>
          <a:p>
            <a:pPr marL="457200" lvl="0" indent="-342900" algn="l" rtl="0">
              <a:spcBef>
                <a:spcPts val="0"/>
              </a:spcBef>
              <a:spcAft>
                <a:spcPts val="0"/>
              </a:spcAft>
              <a:buSzPts val="1800"/>
              <a:buAutoNum type="alphaUcPeriod"/>
            </a:pPr>
            <a:r>
              <a:rPr lang="en"/>
              <a:t>Go To Meeting</a:t>
            </a:r>
            <a:endParaRPr/>
          </a:p>
          <a:p>
            <a:pPr marL="457200" lvl="0" indent="-342900" algn="l" rtl="0">
              <a:spcBef>
                <a:spcPts val="0"/>
              </a:spcBef>
              <a:spcAft>
                <a:spcPts val="0"/>
              </a:spcAft>
              <a:buSzPts val="1800"/>
              <a:buAutoNum type="alphaUcPeriod"/>
            </a:pPr>
            <a:r>
              <a:rPr lang="en"/>
              <a:t>Cisco WebEx</a:t>
            </a:r>
            <a:endParaRPr/>
          </a:p>
          <a:p>
            <a:pPr marL="457200" lvl="0" indent="-342900" algn="l" rtl="0">
              <a:spcBef>
                <a:spcPts val="0"/>
              </a:spcBef>
              <a:spcAft>
                <a:spcPts val="0"/>
              </a:spcAft>
              <a:buSzPts val="1800"/>
              <a:buAutoNum type="alphaUcPeriod"/>
            </a:pPr>
            <a:r>
              <a:rPr lang="en"/>
              <a:t>On24</a:t>
            </a:r>
            <a:endParaRPr/>
          </a:p>
          <a:p>
            <a:pPr marL="457200" lvl="0" indent="-342900" algn="l" rtl="0">
              <a:spcBef>
                <a:spcPts val="0"/>
              </a:spcBef>
              <a:spcAft>
                <a:spcPts val="0"/>
              </a:spcAft>
              <a:buSzPts val="1800"/>
              <a:buAutoNum type="alphaUcPeriod"/>
            </a:pPr>
            <a:r>
              <a:rPr lang="en"/>
              <a:t>Instagram Live</a:t>
            </a:r>
            <a:endParaRPr/>
          </a:p>
          <a:p>
            <a:pPr marL="457200" lvl="0" indent="-342900" algn="l" rtl="0">
              <a:spcBef>
                <a:spcPts val="0"/>
              </a:spcBef>
              <a:spcAft>
                <a:spcPts val="0"/>
              </a:spcAft>
              <a:buSzPts val="1800"/>
              <a:buAutoNum type="alphaUcPeriod"/>
            </a:pPr>
            <a:r>
              <a:rPr lang="en"/>
              <a:t>Other? Chat!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206625" y="955700"/>
            <a:ext cx="2799900" cy="1042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a:solidFill>
                  <a:srgbClr val="FFFFFF"/>
                </a:solidFill>
                <a:latin typeface="Roboto Slab"/>
                <a:ea typeface="Roboto Slab"/>
                <a:cs typeface="Roboto Slab"/>
                <a:sym typeface="Roboto Slab"/>
              </a:rPr>
              <a:t>Ariel</a:t>
            </a:r>
            <a:endParaRPr sz="3800">
              <a:solidFill>
                <a:srgbClr val="FFFFFF"/>
              </a:solidFill>
              <a:latin typeface="Roboto Slab"/>
              <a:ea typeface="Roboto Slab"/>
              <a:cs typeface="Roboto Slab"/>
              <a:sym typeface="Roboto Slab"/>
            </a:endParaRPr>
          </a:p>
        </p:txBody>
      </p:sp>
      <p:sp>
        <p:nvSpPr>
          <p:cNvPr id="77" name="Google Shape;77;p16"/>
          <p:cNvSpPr txBox="1"/>
          <p:nvPr/>
        </p:nvSpPr>
        <p:spPr>
          <a:xfrm>
            <a:off x="206625" y="2035462"/>
            <a:ext cx="2799900" cy="9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8BC34A"/>
                </a:solidFill>
                <a:latin typeface="Roboto"/>
                <a:ea typeface="Roboto"/>
                <a:cs typeface="Roboto"/>
                <a:sym typeface="Roboto"/>
              </a:rPr>
              <a:t>Science Friday</a:t>
            </a:r>
            <a:endParaRPr sz="2100">
              <a:solidFill>
                <a:srgbClr val="8BC34A"/>
              </a:solidFill>
              <a:latin typeface="Roboto"/>
              <a:ea typeface="Roboto"/>
              <a:cs typeface="Roboto"/>
              <a:sym typeface="Roboto"/>
            </a:endParaRPr>
          </a:p>
          <a:p>
            <a:pPr marL="0" lvl="0" indent="0" algn="ctr" rtl="0">
              <a:spcBef>
                <a:spcPts val="0"/>
              </a:spcBef>
              <a:spcAft>
                <a:spcPts val="0"/>
              </a:spcAft>
              <a:buNone/>
            </a:pPr>
            <a:r>
              <a:rPr lang="en" sz="2100">
                <a:solidFill>
                  <a:srgbClr val="8BC34A"/>
                </a:solidFill>
                <a:latin typeface="Roboto"/>
                <a:ea typeface="Roboto"/>
                <a:cs typeface="Roboto"/>
                <a:sym typeface="Roboto"/>
              </a:rPr>
              <a:t>@Arieloquent</a:t>
            </a:r>
            <a:endParaRPr sz="2100">
              <a:solidFill>
                <a:srgbClr val="8BC34A"/>
              </a:solidFill>
              <a:latin typeface="Roboto"/>
              <a:ea typeface="Roboto"/>
              <a:cs typeface="Roboto"/>
              <a:sym typeface="Roboto"/>
            </a:endParaRPr>
          </a:p>
        </p:txBody>
      </p:sp>
      <p:sp>
        <p:nvSpPr>
          <p:cNvPr id="78" name="Google Shape;78;p16"/>
          <p:cNvSpPr txBox="1"/>
          <p:nvPr/>
        </p:nvSpPr>
        <p:spPr>
          <a:xfrm>
            <a:off x="3259850" y="1091850"/>
            <a:ext cx="2799900" cy="1042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a:solidFill>
                <a:srgbClr val="FFFFFF"/>
              </a:solidFill>
              <a:latin typeface="Roboto Slab"/>
              <a:ea typeface="Roboto Slab"/>
              <a:cs typeface="Roboto Slab"/>
              <a:sym typeface="Roboto Slab"/>
            </a:endParaRPr>
          </a:p>
        </p:txBody>
      </p:sp>
      <p:sp>
        <p:nvSpPr>
          <p:cNvPr id="79" name="Google Shape;79;p16"/>
          <p:cNvSpPr txBox="1"/>
          <p:nvPr/>
        </p:nvSpPr>
        <p:spPr>
          <a:xfrm>
            <a:off x="3259850" y="2171612"/>
            <a:ext cx="2799900" cy="9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100">
              <a:solidFill>
                <a:srgbClr val="8BC34A"/>
              </a:solidFill>
              <a:latin typeface="Roboto"/>
              <a:ea typeface="Roboto"/>
              <a:cs typeface="Roboto"/>
              <a:sym typeface="Roboto"/>
            </a:endParaRPr>
          </a:p>
        </p:txBody>
      </p:sp>
      <p:sp>
        <p:nvSpPr>
          <p:cNvPr id="80" name="Google Shape;80;p16"/>
          <p:cNvSpPr txBox="1"/>
          <p:nvPr/>
        </p:nvSpPr>
        <p:spPr>
          <a:xfrm>
            <a:off x="3172050" y="955700"/>
            <a:ext cx="2799900" cy="1042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a:solidFill>
                  <a:srgbClr val="FFFFFF"/>
                </a:solidFill>
                <a:latin typeface="Roboto Slab"/>
                <a:ea typeface="Roboto Slab"/>
                <a:cs typeface="Roboto Slab"/>
                <a:sym typeface="Roboto Slab"/>
              </a:rPr>
              <a:t>Caroline</a:t>
            </a:r>
            <a:endParaRPr sz="3800">
              <a:solidFill>
                <a:srgbClr val="FFFFFF"/>
              </a:solidFill>
              <a:latin typeface="Roboto Slab"/>
              <a:ea typeface="Roboto Slab"/>
              <a:cs typeface="Roboto Slab"/>
              <a:sym typeface="Roboto Slab"/>
            </a:endParaRPr>
          </a:p>
        </p:txBody>
      </p:sp>
      <p:sp>
        <p:nvSpPr>
          <p:cNvPr id="81" name="Google Shape;81;p16"/>
          <p:cNvSpPr txBox="1"/>
          <p:nvPr/>
        </p:nvSpPr>
        <p:spPr>
          <a:xfrm>
            <a:off x="3172050" y="2035462"/>
            <a:ext cx="2799900" cy="9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8BC34A"/>
                </a:solidFill>
                <a:latin typeface="Roboto"/>
                <a:ea typeface="Roboto"/>
                <a:cs typeface="Roboto"/>
                <a:sym typeface="Roboto"/>
              </a:rPr>
              <a:t>SciStarter</a:t>
            </a:r>
            <a:endParaRPr sz="2100">
              <a:solidFill>
                <a:srgbClr val="8BC34A"/>
              </a:solidFill>
              <a:latin typeface="Roboto"/>
              <a:ea typeface="Roboto"/>
              <a:cs typeface="Roboto"/>
              <a:sym typeface="Roboto"/>
            </a:endParaRPr>
          </a:p>
          <a:p>
            <a:pPr marL="0" lvl="0" indent="0" algn="ctr" rtl="0">
              <a:spcBef>
                <a:spcPts val="0"/>
              </a:spcBef>
              <a:spcAft>
                <a:spcPts val="0"/>
              </a:spcAft>
              <a:buNone/>
            </a:pPr>
            <a:r>
              <a:rPr lang="en" sz="2100">
                <a:solidFill>
                  <a:srgbClr val="8BC34A"/>
                </a:solidFill>
                <a:latin typeface="Roboto"/>
                <a:ea typeface="Roboto"/>
                <a:cs typeface="Roboto"/>
                <a:sym typeface="Roboto"/>
              </a:rPr>
              <a:t>@CHNickerson</a:t>
            </a:r>
            <a:endParaRPr sz="2100">
              <a:solidFill>
                <a:srgbClr val="8BC34A"/>
              </a:solidFill>
              <a:latin typeface="Roboto"/>
              <a:ea typeface="Roboto"/>
              <a:cs typeface="Roboto"/>
              <a:sym typeface="Roboto"/>
            </a:endParaRPr>
          </a:p>
        </p:txBody>
      </p:sp>
      <p:sp>
        <p:nvSpPr>
          <p:cNvPr id="82" name="Google Shape;82;p16"/>
          <p:cNvSpPr txBox="1"/>
          <p:nvPr/>
        </p:nvSpPr>
        <p:spPr>
          <a:xfrm>
            <a:off x="6207475" y="955700"/>
            <a:ext cx="2799900" cy="1042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a:solidFill>
                  <a:srgbClr val="FFFFFF"/>
                </a:solidFill>
                <a:latin typeface="Roboto Slab"/>
                <a:ea typeface="Roboto Slab"/>
                <a:cs typeface="Roboto Slab"/>
                <a:sym typeface="Roboto Slab"/>
              </a:rPr>
              <a:t>Xochitl</a:t>
            </a:r>
            <a:endParaRPr sz="3800">
              <a:solidFill>
                <a:srgbClr val="FFFFFF"/>
              </a:solidFill>
              <a:latin typeface="Roboto Slab"/>
              <a:ea typeface="Roboto Slab"/>
              <a:cs typeface="Roboto Slab"/>
              <a:sym typeface="Roboto Slab"/>
            </a:endParaRPr>
          </a:p>
        </p:txBody>
      </p:sp>
      <p:sp>
        <p:nvSpPr>
          <p:cNvPr id="83" name="Google Shape;83;p16"/>
          <p:cNvSpPr txBox="1"/>
          <p:nvPr/>
        </p:nvSpPr>
        <p:spPr>
          <a:xfrm>
            <a:off x="6207475" y="2035462"/>
            <a:ext cx="2799900" cy="93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8BC34A"/>
                </a:solidFill>
                <a:latin typeface="Roboto"/>
                <a:ea typeface="Roboto"/>
                <a:cs typeface="Roboto"/>
                <a:sym typeface="Roboto"/>
              </a:rPr>
              <a:t>Science Friday</a:t>
            </a:r>
            <a:endParaRPr sz="2100">
              <a:solidFill>
                <a:srgbClr val="8BC34A"/>
              </a:solidFill>
              <a:latin typeface="Roboto"/>
              <a:ea typeface="Roboto"/>
              <a:cs typeface="Roboto"/>
              <a:sym typeface="Roboto"/>
            </a:endParaRPr>
          </a:p>
          <a:p>
            <a:pPr marL="0" lvl="0" indent="0" algn="ctr" rtl="0">
              <a:spcBef>
                <a:spcPts val="0"/>
              </a:spcBef>
              <a:spcAft>
                <a:spcPts val="0"/>
              </a:spcAft>
              <a:buNone/>
            </a:pPr>
            <a:r>
              <a:rPr lang="en" sz="2100">
                <a:solidFill>
                  <a:srgbClr val="8BC34A"/>
                </a:solidFill>
                <a:latin typeface="Roboto"/>
                <a:ea typeface="Roboto"/>
                <a:cs typeface="Roboto"/>
                <a:sym typeface="Roboto"/>
              </a:rPr>
              <a:t>@msxgarcia</a:t>
            </a:r>
            <a:endParaRPr sz="2100">
              <a:solidFill>
                <a:srgbClr val="8BC34A"/>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Logistics</a:t>
            </a:r>
            <a:endParaRPr/>
          </a:p>
        </p:txBody>
      </p:sp>
      <p:sp>
        <p:nvSpPr>
          <p:cNvPr id="281" name="Google Shape;281;p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How is this going to work?</a:t>
            </a:r>
            <a:endParaRPr/>
          </a:p>
        </p:txBody>
      </p:sp>
      <p:sp>
        <p:nvSpPr>
          <p:cNvPr id="282" name="Google Shape;282;p43"/>
          <p:cNvSpPr txBox="1">
            <a:spLocks noGrp="1"/>
          </p:cNvSpPr>
          <p:nvPr>
            <p:ph type="body" idx="2"/>
          </p:nvPr>
        </p:nvSpPr>
        <p:spPr>
          <a:xfrm>
            <a:off x="497665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Map platform functions, </a:t>
            </a:r>
            <a:r>
              <a:rPr lang="en" b="1"/>
              <a:t>pick one</a:t>
            </a:r>
            <a:r>
              <a:rPr lang="en"/>
              <a:t>.</a:t>
            </a:r>
            <a:endParaRPr/>
          </a:p>
          <a:p>
            <a:pPr marL="0" lvl="0" indent="0" algn="l" rtl="0">
              <a:spcBef>
                <a:spcPts val="1600"/>
              </a:spcBef>
              <a:spcAft>
                <a:spcPts val="0"/>
              </a:spcAft>
              <a:buNone/>
            </a:pPr>
            <a:r>
              <a:rPr lang="en" b="1"/>
              <a:t>Master</a:t>
            </a:r>
            <a:r>
              <a:rPr lang="en"/>
              <a:t> your livestream platform</a:t>
            </a:r>
            <a:endParaRPr/>
          </a:p>
          <a:p>
            <a:pPr marL="0" lvl="0" indent="0" algn="l" rtl="0">
              <a:spcBef>
                <a:spcPts val="1600"/>
              </a:spcBef>
              <a:spcAft>
                <a:spcPts val="1600"/>
              </a:spcAft>
              <a:buNone/>
            </a:pPr>
            <a:r>
              <a:rPr lang="en"/>
              <a:t>Make your livestream </a:t>
            </a:r>
            <a:r>
              <a:rPr lang="en" b="1"/>
              <a:t>accessible</a:t>
            </a:r>
            <a:endParaRPr b="1"/>
          </a:p>
        </p:txBody>
      </p:sp>
      <p:sp>
        <p:nvSpPr>
          <p:cNvPr id="283" name="Google Shape;283;p43"/>
          <p:cNvSpPr txBox="1">
            <a:spLocks noGrp="1"/>
          </p:cNvSpPr>
          <p:nvPr>
            <p:ph type="subTitle" idx="1"/>
          </p:nvPr>
        </p:nvSpPr>
        <p:spPr>
          <a:xfrm>
            <a:off x="332350" y="14909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Part 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Quick disclaimer*</a:t>
            </a:r>
            <a:endParaRPr/>
          </a:p>
        </p:txBody>
      </p:sp>
      <p:sp>
        <p:nvSpPr>
          <p:cNvPr id="289" name="Google Shape;289;p44"/>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follows are suggestions, unpaid and unsolicited and subjective -  yay!!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5"/>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Small group chats: </a:t>
            </a:r>
            <a:r>
              <a:rPr lang="en">
                <a:solidFill>
                  <a:schemeClr val="accent5"/>
                </a:solidFill>
              </a:rPr>
              <a:t>Free Google Hangouts</a:t>
            </a:r>
            <a:endParaRPr>
              <a:solidFill>
                <a:schemeClr val="accent5"/>
              </a:solidFill>
            </a:endParaRPr>
          </a:p>
        </p:txBody>
      </p:sp>
      <p:sp>
        <p:nvSpPr>
          <p:cNvPr id="295" name="Google Shape;295;p4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 it does</a:t>
            </a:r>
            <a:endParaRPr b="1"/>
          </a:p>
          <a:p>
            <a:pPr marL="457200" lvl="0" indent="-317500" algn="l" rtl="0">
              <a:spcBef>
                <a:spcPts val="1600"/>
              </a:spcBef>
              <a:spcAft>
                <a:spcPts val="0"/>
              </a:spcAft>
              <a:buSzPts val="1400"/>
              <a:buChar char="●"/>
            </a:pPr>
            <a:r>
              <a:rPr lang="en"/>
              <a:t>&lt; 10 video participants</a:t>
            </a:r>
            <a:endParaRPr/>
          </a:p>
          <a:p>
            <a:pPr marL="457200" lvl="0" indent="-317500" algn="l" rtl="0">
              <a:spcBef>
                <a:spcPts val="0"/>
              </a:spcBef>
              <a:spcAft>
                <a:spcPts val="0"/>
              </a:spcAft>
              <a:buSzPts val="1400"/>
              <a:buChar char="●"/>
            </a:pPr>
            <a:r>
              <a:rPr lang="en"/>
              <a:t>Unlimited time</a:t>
            </a:r>
            <a:endParaRPr/>
          </a:p>
          <a:p>
            <a:pPr marL="457200" lvl="0" indent="-317500" algn="l" rtl="0">
              <a:spcBef>
                <a:spcPts val="0"/>
              </a:spcBef>
              <a:spcAft>
                <a:spcPts val="0"/>
              </a:spcAft>
              <a:buSzPts val="1400"/>
              <a:buChar char="●"/>
            </a:pPr>
            <a:r>
              <a:rPr lang="en"/>
              <a:t>Chat</a:t>
            </a:r>
            <a:endParaRPr/>
          </a:p>
          <a:p>
            <a:pPr marL="457200" lvl="0" indent="-317500" algn="l" rtl="0">
              <a:spcBef>
                <a:spcPts val="0"/>
              </a:spcBef>
              <a:spcAft>
                <a:spcPts val="0"/>
              </a:spcAft>
              <a:buSzPts val="1400"/>
              <a:buChar char="●"/>
            </a:pPr>
            <a:r>
              <a:rPr lang="en"/>
              <a:t>Linking and scheduling</a:t>
            </a:r>
            <a:endParaRPr/>
          </a:p>
          <a:p>
            <a:pPr marL="457200" lvl="0" indent="-317500" algn="l" rtl="0">
              <a:spcBef>
                <a:spcPts val="0"/>
              </a:spcBef>
              <a:spcAft>
                <a:spcPts val="0"/>
              </a:spcAft>
              <a:buSzPts val="1400"/>
              <a:buChar char="●"/>
            </a:pPr>
            <a:r>
              <a:rPr lang="en"/>
              <a:t>Join by phone or URL</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96" name="Google Shape;296;p4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Ideal contexts:</a:t>
            </a:r>
            <a:endParaRPr b="1"/>
          </a:p>
          <a:p>
            <a:pPr marL="457200" lvl="0" indent="-317500" algn="l" rtl="0">
              <a:spcBef>
                <a:spcPts val="1600"/>
              </a:spcBef>
              <a:spcAft>
                <a:spcPts val="0"/>
              </a:spcAft>
              <a:buSzPts val="1400"/>
              <a:buChar char="●"/>
            </a:pPr>
            <a:r>
              <a:rPr lang="en"/>
              <a:t>Internal meetings</a:t>
            </a:r>
            <a:endParaRPr/>
          </a:p>
          <a:p>
            <a:pPr marL="457200" lvl="0" indent="-317500" algn="l" rtl="0">
              <a:spcBef>
                <a:spcPts val="0"/>
              </a:spcBef>
              <a:spcAft>
                <a:spcPts val="0"/>
              </a:spcAft>
              <a:buSzPts val="1400"/>
              <a:buChar char="●"/>
            </a:pPr>
            <a:r>
              <a:rPr lang="en"/>
              <a:t>Small quick gatherings of people </a:t>
            </a:r>
            <a:endParaRPr/>
          </a:p>
          <a:p>
            <a:pPr marL="457200" lvl="0" indent="-317500" algn="l" rtl="0">
              <a:spcBef>
                <a:spcPts val="0"/>
              </a:spcBef>
              <a:spcAft>
                <a:spcPts val="0"/>
              </a:spcAft>
              <a:buSzPts val="1400"/>
              <a:buChar char="●"/>
            </a:pPr>
            <a:r>
              <a:rPr lang="en"/>
              <a:t>Lots of screensharing, not lots of faces</a:t>
            </a:r>
            <a:endParaRPr/>
          </a:p>
          <a:p>
            <a:pPr marL="457200" lvl="0" indent="-317500" algn="l" rtl="0">
              <a:spcBef>
                <a:spcPts val="0"/>
              </a:spcBef>
              <a:spcAft>
                <a:spcPts val="0"/>
              </a:spcAft>
              <a:buSzPts val="1400"/>
              <a:buChar char="●"/>
            </a:pPr>
            <a:r>
              <a:rPr lang="en"/>
              <a:t>Really great for meetings of 3 people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Community Building: </a:t>
            </a:r>
            <a:r>
              <a:rPr lang="en">
                <a:solidFill>
                  <a:schemeClr val="accent5"/>
                </a:solidFill>
              </a:rPr>
              <a:t>Free Zoom</a:t>
            </a:r>
            <a:endParaRPr>
              <a:solidFill>
                <a:schemeClr val="accent5"/>
              </a:solidFill>
            </a:endParaRPr>
          </a:p>
        </p:txBody>
      </p:sp>
      <p:sp>
        <p:nvSpPr>
          <p:cNvPr id="302" name="Google Shape;302;p46"/>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it does</a:t>
            </a:r>
            <a:endParaRPr/>
          </a:p>
          <a:p>
            <a:pPr marL="457200" lvl="0" indent="-317500" algn="l" rtl="0">
              <a:spcBef>
                <a:spcPts val="1600"/>
              </a:spcBef>
              <a:spcAft>
                <a:spcPts val="0"/>
              </a:spcAft>
              <a:buSzPts val="1400"/>
              <a:buChar char="●"/>
            </a:pPr>
            <a:r>
              <a:rPr lang="en"/>
              <a:t>&lt; 100 video participants</a:t>
            </a:r>
            <a:endParaRPr/>
          </a:p>
          <a:p>
            <a:pPr marL="457200" lvl="0" indent="-317500" algn="l" rtl="0">
              <a:spcBef>
                <a:spcPts val="0"/>
              </a:spcBef>
              <a:spcAft>
                <a:spcPts val="0"/>
              </a:spcAft>
              <a:buSzPts val="1400"/>
              <a:buChar char="●"/>
            </a:pPr>
            <a:r>
              <a:rPr lang="en"/>
              <a:t>&lt;40 minutes per group session</a:t>
            </a:r>
            <a:br>
              <a:rPr lang="en"/>
            </a:br>
            <a:r>
              <a:rPr lang="en" i="1"/>
              <a:t>($15/month for 24hr meetings)</a:t>
            </a:r>
            <a:endParaRPr i="1"/>
          </a:p>
          <a:p>
            <a:pPr marL="457200" lvl="0" indent="-317500" algn="l" rtl="0">
              <a:spcBef>
                <a:spcPts val="0"/>
              </a:spcBef>
              <a:spcAft>
                <a:spcPts val="0"/>
              </a:spcAft>
              <a:buSzPts val="1400"/>
              <a:buChar char="●"/>
            </a:pPr>
            <a:r>
              <a:rPr lang="en"/>
              <a:t>Unlimited 1 on 1 conversations</a:t>
            </a:r>
            <a:endParaRPr/>
          </a:p>
          <a:p>
            <a:pPr marL="457200" lvl="0" indent="-317500" algn="l" rtl="0">
              <a:spcBef>
                <a:spcPts val="0"/>
              </a:spcBef>
              <a:spcAft>
                <a:spcPts val="0"/>
              </a:spcAft>
              <a:buSzPts val="1400"/>
              <a:buChar char="●"/>
            </a:pPr>
            <a:r>
              <a:rPr lang="en"/>
              <a:t>Join by telephone or URL</a:t>
            </a:r>
            <a:endParaRPr/>
          </a:p>
          <a:p>
            <a:pPr marL="457200" lvl="0" indent="-317500" algn="l" rtl="0">
              <a:spcBef>
                <a:spcPts val="0"/>
              </a:spcBef>
              <a:spcAft>
                <a:spcPts val="0"/>
              </a:spcAft>
              <a:buSzPts val="1400"/>
              <a:buChar char="●"/>
            </a:pPr>
            <a:r>
              <a:rPr lang="en"/>
              <a:t>Virtual background</a:t>
            </a:r>
            <a:endParaRPr/>
          </a:p>
          <a:p>
            <a:pPr marL="457200" lvl="0" indent="-317500" algn="l" rtl="0">
              <a:spcBef>
                <a:spcPts val="0"/>
              </a:spcBef>
              <a:spcAft>
                <a:spcPts val="0"/>
              </a:spcAft>
              <a:buSzPts val="1400"/>
              <a:buChar char="●"/>
            </a:pPr>
            <a:r>
              <a:rPr lang="en"/>
              <a:t>Hand raising, muting participants </a:t>
            </a:r>
            <a:endParaRPr/>
          </a:p>
          <a:p>
            <a:pPr marL="457200" lvl="0" indent="-317500" algn="l" rtl="0">
              <a:spcBef>
                <a:spcPts val="0"/>
              </a:spcBef>
              <a:spcAft>
                <a:spcPts val="0"/>
              </a:spcAft>
              <a:buSzPts val="1400"/>
              <a:buChar char="●"/>
            </a:pPr>
            <a:r>
              <a:rPr lang="en"/>
              <a:t>Chat, breakout rooms</a:t>
            </a:r>
            <a:endParaRPr/>
          </a:p>
          <a:p>
            <a:pPr marL="457200" lvl="0" indent="-317500" algn="l" rtl="0">
              <a:spcBef>
                <a:spcPts val="0"/>
              </a:spcBef>
              <a:spcAft>
                <a:spcPts val="0"/>
              </a:spcAft>
              <a:buSzPts val="1400"/>
              <a:buChar char="●"/>
            </a:pPr>
            <a:r>
              <a:rPr lang="en"/>
              <a:t>Scheduled meetings</a:t>
            </a:r>
            <a:endParaRPr/>
          </a:p>
          <a:p>
            <a:pPr marL="457200" lvl="0" indent="-317500" algn="l" rtl="0">
              <a:spcBef>
                <a:spcPts val="0"/>
              </a:spcBef>
              <a:spcAft>
                <a:spcPts val="0"/>
              </a:spcAft>
              <a:buSzPts val="1400"/>
              <a:buChar char="●"/>
            </a:pPr>
            <a:r>
              <a:rPr lang="en"/>
              <a:t>Screensharing</a:t>
            </a:r>
            <a:endParaRPr/>
          </a:p>
          <a:p>
            <a:pPr marL="45720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03" name="Google Shape;303;p46"/>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Ideal contexts:</a:t>
            </a:r>
            <a:endParaRPr/>
          </a:p>
          <a:p>
            <a:pPr marL="457200" lvl="0" indent="-317500" algn="l" rtl="0">
              <a:spcBef>
                <a:spcPts val="1600"/>
              </a:spcBef>
              <a:spcAft>
                <a:spcPts val="0"/>
              </a:spcAft>
              <a:buSzPts val="1400"/>
              <a:buChar char="-"/>
            </a:pPr>
            <a:r>
              <a:rPr lang="en"/>
              <a:t>Communities of (non anonymous) people</a:t>
            </a:r>
            <a:endParaRPr/>
          </a:p>
          <a:p>
            <a:pPr marL="457200" lvl="0" indent="-317500" algn="l" rtl="0">
              <a:spcBef>
                <a:spcPts val="0"/>
              </a:spcBef>
              <a:spcAft>
                <a:spcPts val="0"/>
              </a:spcAft>
              <a:buSzPts val="1400"/>
              <a:buChar char="-"/>
            </a:pPr>
            <a:r>
              <a:rPr lang="en"/>
              <a:t>Varying levels of internet connectivity</a:t>
            </a:r>
            <a:endParaRPr/>
          </a:p>
          <a:p>
            <a:pPr marL="457200" lvl="0" indent="-317500" algn="l" rtl="0">
              <a:spcBef>
                <a:spcPts val="0"/>
              </a:spcBef>
              <a:spcAft>
                <a:spcPts val="0"/>
              </a:spcAft>
              <a:buSzPts val="1400"/>
              <a:buChar char="-"/>
            </a:pPr>
            <a:r>
              <a:rPr lang="en"/>
              <a:t>Seeing faces!</a:t>
            </a:r>
            <a:endParaRPr/>
          </a:p>
          <a:p>
            <a:pPr marL="457200" lvl="0" indent="-317500" algn="l" rtl="0">
              <a:spcBef>
                <a:spcPts val="0"/>
              </a:spcBef>
              <a:spcAft>
                <a:spcPts val="0"/>
              </a:spcAft>
              <a:buSzPts val="1400"/>
              <a:buChar char="-"/>
            </a:pPr>
            <a:r>
              <a:rPr lang="en" b="1"/>
              <a:t>Facilitating conversations</a:t>
            </a:r>
            <a:r>
              <a:rPr lang="en"/>
              <a:t> with a large, but not massive group</a:t>
            </a:r>
            <a:endParaRPr/>
          </a:p>
          <a:p>
            <a:pPr marL="457200" lvl="0" indent="-317500" algn="l" rtl="0">
              <a:spcBef>
                <a:spcPts val="0"/>
              </a:spcBef>
              <a:spcAft>
                <a:spcPts val="0"/>
              </a:spcAft>
              <a:buSzPts val="1400"/>
              <a:buChar char="-"/>
            </a:pPr>
            <a:r>
              <a:rPr lang="en"/>
              <a:t>Short, not super long, meetings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266425" y="137750"/>
            <a:ext cx="86883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Dedicated Following: </a:t>
            </a:r>
            <a:r>
              <a:rPr lang="en">
                <a:solidFill>
                  <a:schemeClr val="accent5"/>
                </a:solidFill>
              </a:rPr>
              <a:t>Periscope/Facebook Live</a:t>
            </a:r>
            <a:endParaRPr>
              <a:solidFill>
                <a:schemeClr val="accent5"/>
              </a:solidFill>
            </a:endParaRPr>
          </a:p>
        </p:txBody>
      </p:sp>
      <p:sp>
        <p:nvSpPr>
          <p:cNvPr id="309" name="Google Shape;309;p47"/>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it does:</a:t>
            </a:r>
            <a:endParaRPr/>
          </a:p>
          <a:p>
            <a:pPr marL="457200" lvl="0" indent="-317500" algn="l" rtl="0">
              <a:spcBef>
                <a:spcPts val="1600"/>
              </a:spcBef>
              <a:spcAft>
                <a:spcPts val="0"/>
              </a:spcAft>
              <a:buSzPts val="1400"/>
              <a:buChar char="●"/>
            </a:pPr>
            <a:r>
              <a:rPr lang="en"/>
              <a:t>Unlimited viewers</a:t>
            </a:r>
            <a:endParaRPr/>
          </a:p>
          <a:p>
            <a:pPr marL="457200" lvl="0" indent="-317500" algn="l" rtl="0">
              <a:spcBef>
                <a:spcPts val="0"/>
              </a:spcBef>
              <a:spcAft>
                <a:spcPts val="0"/>
              </a:spcAft>
              <a:buSzPts val="1400"/>
              <a:buChar char="●"/>
            </a:pPr>
            <a:r>
              <a:rPr lang="en"/>
              <a:t>Broadcast to </a:t>
            </a:r>
            <a:r>
              <a:rPr lang="en" i="1"/>
              <a:t>followers </a:t>
            </a:r>
            <a:r>
              <a:rPr lang="en"/>
              <a:t>or </a:t>
            </a:r>
            <a:r>
              <a:rPr lang="en" i="1"/>
              <a:t>all users*</a:t>
            </a:r>
            <a:endParaRPr i="1"/>
          </a:p>
          <a:p>
            <a:pPr marL="457200" lvl="0" indent="-317500" algn="l" rtl="0">
              <a:spcBef>
                <a:spcPts val="0"/>
              </a:spcBef>
              <a:spcAft>
                <a:spcPts val="0"/>
              </a:spcAft>
              <a:buSzPts val="1400"/>
              <a:buChar char="●"/>
            </a:pPr>
            <a:r>
              <a:rPr lang="en"/>
              <a:t>Commenting</a:t>
            </a:r>
            <a:endParaRPr/>
          </a:p>
          <a:p>
            <a:pPr marL="457200" lvl="0" indent="-317500" algn="l" rtl="0">
              <a:spcBef>
                <a:spcPts val="0"/>
              </a:spcBef>
              <a:spcAft>
                <a:spcPts val="0"/>
              </a:spcAft>
              <a:buSzPts val="1400"/>
              <a:buChar char="●"/>
            </a:pPr>
            <a:r>
              <a:rPr lang="en"/>
              <a:t>Fun emoji!</a:t>
            </a:r>
            <a:endParaRPr/>
          </a:p>
          <a:p>
            <a:pPr marL="457200" lvl="0" indent="-317500" algn="l" rtl="0">
              <a:spcBef>
                <a:spcPts val="0"/>
              </a:spcBef>
              <a:spcAft>
                <a:spcPts val="0"/>
              </a:spcAft>
              <a:buSzPts val="1400"/>
              <a:buChar char="●"/>
            </a:pPr>
            <a:r>
              <a:rPr lang="en"/>
              <a:t>Single camera on host, all other users off-camera</a:t>
            </a:r>
            <a:endParaRPr/>
          </a:p>
          <a:p>
            <a:pPr marL="457200" lvl="0" indent="-317500" algn="l" rtl="0">
              <a:spcBef>
                <a:spcPts val="0"/>
              </a:spcBef>
              <a:spcAft>
                <a:spcPts val="0"/>
              </a:spcAft>
              <a:buSzPts val="1400"/>
              <a:buChar char="●"/>
            </a:pPr>
            <a:r>
              <a:rPr lang="en"/>
              <a:t>Join by URL only</a:t>
            </a:r>
            <a:endParaRPr/>
          </a:p>
          <a:p>
            <a:pPr marL="457200" lvl="0" indent="-317500" algn="l" rtl="0">
              <a:spcBef>
                <a:spcPts val="0"/>
              </a:spcBef>
              <a:spcAft>
                <a:spcPts val="0"/>
              </a:spcAft>
              <a:buSzPts val="1400"/>
              <a:buChar char="●"/>
            </a:pPr>
            <a:r>
              <a:rPr lang="en"/>
              <a:t>Non-anonymous commenting (@’s only)</a:t>
            </a:r>
            <a:endParaRPr/>
          </a:p>
          <a:p>
            <a:pPr marL="0" lvl="0" indent="0" algn="l" rtl="0">
              <a:spcBef>
                <a:spcPts val="1600"/>
              </a:spcBef>
              <a:spcAft>
                <a:spcPts val="0"/>
              </a:spcAft>
              <a:buNone/>
            </a:pPr>
            <a:endParaRPr/>
          </a:p>
          <a:p>
            <a:pPr marL="0" lvl="0" indent="0" algn="l" rtl="0">
              <a:spcBef>
                <a:spcPts val="1600"/>
              </a:spcBef>
              <a:spcAft>
                <a:spcPts val="0"/>
              </a:spcAft>
              <a:buNone/>
            </a:pPr>
            <a:r>
              <a:rPr lang="en"/>
              <a:t>See also: Instagram Live,  Twitter Live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10" name="Google Shape;310;p47"/>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 contexts:</a:t>
            </a:r>
            <a:endParaRPr/>
          </a:p>
          <a:p>
            <a:pPr marL="457200" lvl="0" indent="-317500" algn="l" rtl="0">
              <a:spcBef>
                <a:spcPts val="1600"/>
              </a:spcBef>
              <a:spcAft>
                <a:spcPts val="0"/>
              </a:spcAft>
              <a:buSzPts val="1400"/>
              <a:buChar char="●"/>
            </a:pPr>
            <a:r>
              <a:rPr lang="en"/>
              <a:t>Broadcasting a single view to a social media following</a:t>
            </a:r>
            <a:endParaRPr/>
          </a:p>
          <a:p>
            <a:pPr marL="457200" lvl="0" indent="-317500" algn="l" rtl="0">
              <a:spcBef>
                <a:spcPts val="0"/>
              </a:spcBef>
              <a:spcAft>
                <a:spcPts val="0"/>
              </a:spcAft>
              <a:buSzPts val="1400"/>
              <a:buChar char="●"/>
            </a:pPr>
            <a:r>
              <a:rPr lang="en"/>
              <a:t>Limiting participation to comments and emoji (no video/audio)</a:t>
            </a:r>
            <a:endParaRPr/>
          </a:p>
          <a:p>
            <a:pPr marL="457200" lvl="0" indent="-317500" algn="l" rtl="0">
              <a:spcBef>
                <a:spcPts val="0"/>
              </a:spcBef>
              <a:spcAft>
                <a:spcPts val="0"/>
              </a:spcAft>
              <a:buSzPts val="1400"/>
              <a:buChar char="●"/>
            </a:pPr>
            <a:r>
              <a:rPr lang="en"/>
              <a:t>Reaching new audiences by sharing between audiences</a:t>
            </a:r>
            <a:endParaRPr/>
          </a:p>
          <a:p>
            <a:pPr marL="0" lvl="0" indent="0" algn="l" rtl="0">
              <a:spcBef>
                <a:spcPts val="160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Giant interactive events: </a:t>
            </a:r>
            <a:r>
              <a:rPr lang="en">
                <a:solidFill>
                  <a:schemeClr val="accent5"/>
                </a:solidFill>
              </a:rPr>
              <a:t>Zoom Webinar</a:t>
            </a:r>
            <a:endParaRPr>
              <a:solidFill>
                <a:schemeClr val="accent5"/>
              </a:solidFill>
            </a:endParaRPr>
          </a:p>
        </p:txBody>
      </p:sp>
      <p:sp>
        <p:nvSpPr>
          <p:cNvPr id="316" name="Google Shape;316;p48"/>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Ideal contexts:</a:t>
            </a:r>
            <a:endParaRPr b="1"/>
          </a:p>
          <a:p>
            <a:pPr marL="457200" lvl="0" indent="-317500" algn="l" rtl="0">
              <a:spcBef>
                <a:spcPts val="1600"/>
              </a:spcBef>
              <a:spcAft>
                <a:spcPts val="0"/>
              </a:spcAft>
              <a:buSzPts val="1400"/>
              <a:buChar char="-"/>
            </a:pPr>
            <a:r>
              <a:rPr lang="en"/>
              <a:t>Events with </a:t>
            </a:r>
            <a:r>
              <a:rPr lang="en" b="1"/>
              <a:t>a LOT of participants</a:t>
            </a:r>
            <a:r>
              <a:rPr lang="en"/>
              <a:t> raising hands, chatting, talking, and sharing</a:t>
            </a:r>
            <a:endParaRPr/>
          </a:p>
          <a:p>
            <a:pPr marL="457200" lvl="0" indent="-317500" algn="l" rtl="0">
              <a:spcBef>
                <a:spcPts val="0"/>
              </a:spcBef>
              <a:spcAft>
                <a:spcPts val="0"/>
              </a:spcAft>
              <a:buSzPts val="1400"/>
              <a:buChar char="-"/>
            </a:pPr>
            <a:r>
              <a:rPr lang="en" b="1"/>
              <a:t>Trainings</a:t>
            </a:r>
            <a:r>
              <a:rPr lang="en"/>
              <a:t>, large workplaces, national organizations, conferences, fee-based events</a:t>
            </a:r>
            <a:endParaRPr/>
          </a:p>
          <a:p>
            <a:pPr marL="457200" lvl="0" indent="-317500" algn="l" rtl="0">
              <a:spcBef>
                <a:spcPts val="0"/>
              </a:spcBef>
              <a:spcAft>
                <a:spcPts val="0"/>
              </a:spcAft>
              <a:buSzPts val="1400"/>
              <a:buChar char="-"/>
            </a:pPr>
            <a:r>
              <a:rPr lang="en" b="1"/>
              <a:t>Divided audiences:</a:t>
            </a:r>
            <a:r>
              <a:rPr lang="en"/>
              <a:t> </a:t>
            </a:r>
            <a:br>
              <a:rPr lang="en"/>
            </a:br>
            <a:r>
              <a:rPr lang="en"/>
              <a:t>20% people you trust</a:t>
            </a:r>
            <a:br>
              <a:rPr lang="en"/>
            </a:br>
            <a:r>
              <a:rPr lang="en"/>
              <a:t>80% random people on the internet</a:t>
            </a:r>
            <a:endParaRPr/>
          </a:p>
          <a:p>
            <a:pPr marL="457200" lvl="0" indent="-317500" algn="l" rtl="0">
              <a:spcBef>
                <a:spcPts val="0"/>
              </a:spcBef>
              <a:spcAft>
                <a:spcPts val="0"/>
              </a:spcAft>
              <a:buSzPts val="1400"/>
              <a:buChar char="-"/>
            </a:pPr>
            <a:r>
              <a:rPr lang="en" b="1"/>
              <a:t>Staffed teams </a:t>
            </a:r>
            <a:r>
              <a:rPr lang="en"/>
              <a:t>- usually takes 2-4 people to host, moderate, and provide tech support</a:t>
            </a:r>
            <a:endParaRPr/>
          </a:p>
        </p:txBody>
      </p:sp>
      <p:sp>
        <p:nvSpPr>
          <p:cNvPr id="317" name="Google Shape;317;p48"/>
          <p:cNvSpPr txBox="1">
            <a:spLocks noGrp="1"/>
          </p:cNvSpPr>
          <p:nvPr>
            <p:ph type="body" idx="1"/>
          </p:nvPr>
        </p:nvSpPr>
        <p:spPr>
          <a:xfrm>
            <a:off x="387900" y="1489825"/>
            <a:ext cx="42357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 it does:</a:t>
            </a:r>
            <a:endParaRPr/>
          </a:p>
          <a:p>
            <a:pPr marL="457200" lvl="0" indent="-317500" algn="l" rtl="0">
              <a:spcBef>
                <a:spcPts val="1600"/>
              </a:spcBef>
              <a:spcAft>
                <a:spcPts val="0"/>
              </a:spcAft>
              <a:buSzPts val="1400"/>
              <a:buChar char="●"/>
            </a:pPr>
            <a:r>
              <a:rPr lang="en"/>
              <a:t>All the free zoom stuff</a:t>
            </a:r>
            <a:endParaRPr/>
          </a:p>
          <a:p>
            <a:pPr marL="457200" lvl="0" indent="-317500" algn="l" rtl="0">
              <a:spcBef>
                <a:spcPts val="0"/>
              </a:spcBef>
              <a:spcAft>
                <a:spcPts val="0"/>
              </a:spcAft>
              <a:buSzPts val="1400"/>
              <a:buChar char="●"/>
            </a:pPr>
            <a:r>
              <a:rPr lang="en"/>
              <a:t>+ 500 ($140/mo) up to 10K participants</a:t>
            </a:r>
            <a:endParaRPr/>
          </a:p>
          <a:p>
            <a:pPr marL="457200" lvl="0" indent="-317500" algn="l" rtl="0">
              <a:spcBef>
                <a:spcPts val="0"/>
              </a:spcBef>
              <a:spcAft>
                <a:spcPts val="0"/>
              </a:spcAft>
              <a:buSzPts val="1400"/>
              <a:buChar char="●"/>
            </a:pPr>
            <a:r>
              <a:rPr lang="en"/>
              <a:t>Ability to broadcast to Facebook Live and YouTube live simultaneously</a:t>
            </a:r>
            <a:endParaRPr/>
          </a:p>
          <a:p>
            <a:pPr marL="457200" lvl="0" indent="-317500" algn="l" rtl="0">
              <a:spcBef>
                <a:spcPts val="0"/>
              </a:spcBef>
              <a:spcAft>
                <a:spcPts val="0"/>
              </a:spcAft>
              <a:buSzPts val="1400"/>
              <a:buChar char="●"/>
            </a:pPr>
            <a:r>
              <a:rPr lang="en"/>
              <a:t>Recorded sessions with engagement and retention analytics </a:t>
            </a:r>
            <a:endParaRPr/>
          </a:p>
          <a:p>
            <a:pPr marL="457200" lvl="0" indent="-317500" algn="l" rtl="0">
              <a:spcBef>
                <a:spcPts val="0"/>
              </a:spcBef>
              <a:spcAft>
                <a:spcPts val="0"/>
              </a:spcAft>
              <a:buSzPts val="1400"/>
              <a:buChar char="●"/>
            </a:pPr>
            <a:r>
              <a:rPr lang="en"/>
              <a:t>More presentation and moderation tools</a:t>
            </a:r>
            <a:endParaRPr/>
          </a:p>
          <a:p>
            <a:pPr marL="457200" lvl="0" indent="0" algn="l" rtl="0">
              <a:spcBef>
                <a:spcPts val="1600"/>
              </a:spcBef>
              <a:spcAft>
                <a:spcPts val="0"/>
              </a:spcAft>
              <a:buNone/>
            </a:pPr>
            <a:endParaRPr/>
          </a:p>
          <a:p>
            <a:pPr marL="0" lvl="0" indent="0" algn="l" rtl="0">
              <a:spcBef>
                <a:spcPts val="1600"/>
              </a:spcBef>
              <a:spcAft>
                <a:spcPts val="0"/>
              </a:spcAft>
              <a:buNone/>
            </a:pPr>
            <a:r>
              <a:rPr lang="en"/>
              <a:t>See also $$$$: Crowdcast, On24, GoToMeeting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Things to think about when choosing:</a:t>
            </a:r>
            <a:endParaRPr/>
          </a:p>
        </p:txBody>
      </p:sp>
      <p:sp>
        <p:nvSpPr>
          <p:cNvPr id="323" name="Google Shape;323;p49"/>
          <p:cNvSpPr txBox="1">
            <a:spLocks noGrp="1"/>
          </p:cNvSpPr>
          <p:nvPr>
            <p:ph type="body" idx="1"/>
          </p:nvPr>
        </p:nvSpPr>
        <p:spPr>
          <a:xfrm>
            <a:off x="404150" y="1032300"/>
            <a:ext cx="6120900" cy="3078900"/>
          </a:xfrm>
          <a:prstGeom prst="rect">
            <a:avLst/>
          </a:prstGeom>
        </p:spPr>
        <p:txBody>
          <a:bodyPr spcFirstLastPara="1" wrap="square" lIns="91425" tIns="91425" rIns="91425" bIns="91425" anchor="t" anchorCtr="0">
            <a:noAutofit/>
          </a:bodyPr>
          <a:lstStyle/>
          <a:p>
            <a:pPr marL="371475" lvl="1" indent="-298450" algn="l" rtl="0">
              <a:spcBef>
                <a:spcPts val="0"/>
              </a:spcBef>
              <a:spcAft>
                <a:spcPts val="0"/>
              </a:spcAft>
              <a:buClr>
                <a:schemeClr val="dk1"/>
              </a:buClr>
              <a:buSzPts val="1100"/>
              <a:buChar char="-"/>
            </a:pPr>
            <a:r>
              <a:rPr lang="en" sz="1100">
                <a:solidFill>
                  <a:schemeClr val="dk1"/>
                </a:solidFill>
              </a:rPr>
              <a:t>How many participants? </a:t>
            </a:r>
            <a:endParaRPr sz="1100">
              <a:solidFill>
                <a:schemeClr val="dk1"/>
              </a:solidFill>
            </a:endParaRPr>
          </a:p>
          <a:p>
            <a:pPr marL="914400" lvl="0" indent="0" algn="l" rtl="0">
              <a:spcBef>
                <a:spcPts val="0"/>
              </a:spcBef>
              <a:spcAft>
                <a:spcPts val="0"/>
              </a:spcAft>
              <a:buNone/>
            </a:pPr>
            <a:endParaRPr sz="1100"/>
          </a:p>
          <a:p>
            <a:pPr marL="371475" lvl="1" indent="-298450" algn="l" rtl="0">
              <a:spcBef>
                <a:spcPts val="0"/>
              </a:spcBef>
              <a:spcAft>
                <a:spcPts val="0"/>
              </a:spcAft>
              <a:buClr>
                <a:schemeClr val="dk1"/>
              </a:buClr>
              <a:buSzPts val="1100"/>
              <a:buChar char="-"/>
            </a:pPr>
            <a:r>
              <a:rPr lang="en" sz="1100">
                <a:solidFill>
                  <a:schemeClr val="dk1"/>
                </a:solidFill>
              </a:rPr>
              <a:t>How many hosts do you need?</a:t>
            </a:r>
            <a:endParaRPr sz="1100">
              <a:solidFill>
                <a:schemeClr val="dk1"/>
              </a:solidFill>
            </a:endParaRPr>
          </a:p>
          <a:p>
            <a:pPr marL="371475" lvl="1" indent="-298450" algn="l" rtl="0">
              <a:spcBef>
                <a:spcPts val="0"/>
              </a:spcBef>
              <a:spcAft>
                <a:spcPts val="0"/>
              </a:spcAft>
              <a:buClr>
                <a:schemeClr val="dk1"/>
              </a:buClr>
              <a:buSzPts val="1100"/>
              <a:buChar char="-"/>
            </a:pPr>
            <a:r>
              <a:rPr lang="en" sz="1100">
                <a:solidFill>
                  <a:schemeClr val="dk1"/>
                </a:solidFill>
              </a:rPr>
              <a:t>What level of interactivity </a:t>
            </a:r>
            <a:r>
              <a:rPr lang="en" sz="1100"/>
              <a:t>do you want</a:t>
            </a:r>
            <a:r>
              <a:rPr lang="en" sz="1100">
                <a:solidFill>
                  <a:schemeClr val="dk1"/>
                </a:solidFill>
              </a:rPr>
              <a:t> participants to have?</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Audio</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Video</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Chat</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Emoji/claps/stars/likes</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Social</a:t>
            </a:r>
            <a:endParaRPr sz="1100">
              <a:solidFill>
                <a:schemeClr val="dk1"/>
              </a:solidFill>
            </a:endParaRPr>
          </a:p>
          <a:p>
            <a:pPr marL="342900" lvl="0" indent="-298450" algn="l" rtl="0">
              <a:spcBef>
                <a:spcPts val="0"/>
              </a:spcBef>
              <a:spcAft>
                <a:spcPts val="0"/>
              </a:spcAft>
              <a:buSzPts val="1100"/>
              <a:buChar char="-"/>
            </a:pPr>
            <a:r>
              <a:rPr lang="en" sz="1100"/>
              <a:t>How many people can help you moderate?</a:t>
            </a:r>
            <a:endParaRPr sz="1100"/>
          </a:p>
          <a:p>
            <a:pPr marL="371475" lvl="1" indent="-298450" algn="l" rtl="0">
              <a:spcBef>
                <a:spcPts val="0"/>
              </a:spcBef>
              <a:spcAft>
                <a:spcPts val="0"/>
              </a:spcAft>
              <a:buClr>
                <a:schemeClr val="dk1"/>
              </a:buClr>
              <a:buSzPts val="1100"/>
              <a:buChar char="-"/>
            </a:pPr>
            <a:r>
              <a:rPr lang="en" sz="1100">
                <a:solidFill>
                  <a:schemeClr val="dk1"/>
                </a:solidFill>
              </a:rPr>
              <a:t>How many different viewing URL’s?</a:t>
            </a:r>
            <a:endParaRPr sz="1100">
              <a:solidFill>
                <a:schemeClr val="dk1"/>
              </a:solidFill>
            </a:endParaRPr>
          </a:p>
          <a:p>
            <a:pPr marL="371475" lvl="1" indent="-298450" algn="l" rtl="0">
              <a:spcBef>
                <a:spcPts val="0"/>
              </a:spcBef>
              <a:spcAft>
                <a:spcPts val="0"/>
              </a:spcAft>
              <a:buSzPts val="1100"/>
              <a:buChar char="-"/>
            </a:pPr>
            <a:r>
              <a:rPr lang="en" sz="1100"/>
              <a:t>Do you have a social media audience that wants to see it?</a:t>
            </a:r>
            <a:endParaRPr sz="1100"/>
          </a:p>
          <a:p>
            <a:pPr marL="371475" lvl="1" indent="-298450" algn="l" rtl="0">
              <a:spcBef>
                <a:spcPts val="0"/>
              </a:spcBef>
              <a:spcAft>
                <a:spcPts val="0"/>
              </a:spcAft>
              <a:buClr>
                <a:schemeClr val="dk1"/>
              </a:buClr>
              <a:buSzPts val="1100"/>
              <a:buChar char="-"/>
            </a:pPr>
            <a:r>
              <a:rPr lang="en" sz="1100">
                <a:solidFill>
                  <a:schemeClr val="dk1"/>
                </a:solidFill>
              </a:rPr>
              <a:t>What level of control over content do hosts have?</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Slide advances</a:t>
            </a:r>
            <a:endParaRPr sz="1100">
              <a:solidFill>
                <a:schemeClr val="dk1"/>
              </a:solidFill>
            </a:endParaRPr>
          </a:p>
          <a:p>
            <a:pPr marL="800100" lvl="2" indent="-298450" algn="l" rtl="0">
              <a:spcBef>
                <a:spcPts val="0"/>
              </a:spcBef>
              <a:spcAft>
                <a:spcPts val="0"/>
              </a:spcAft>
              <a:buClr>
                <a:schemeClr val="dk1"/>
              </a:buClr>
              <a:buSzPts val="1100"/>
              <a:buChar char="-"/>
            </a:pPr>
            <a:r>
              <a:rPr lang="en" sz="1100">
                <a:solidFill>
                  <a:schemeClr val="dk1"/>
                </a:solidFill>
              </a:rPr>
              <a:t>Media playing</a:t>
            </a:r>
            <a:endParaRPr sz="1100">
              <a:solidFill>
                <a:schemeClr val="dk1"/>
              </a:solidFill>
            </a:endParaRPr>
          </a:p>
          <a:p>
            <a:pPr marL="800100" lvl="2" indent="-298450" algn="l" rtl="0">
              <a:spcBef>
                <a:spcPts val="0"/>
              </a:spcBef>
              <a:spcAft>
                <a:spcPts val="0"/>
              </a:spcAft>
              <a:buClr>
                <a:schemeClr val="dk1"/>
              </a:buClr>
              <a:buSzPts val="1100"/>
              <a:buChar char="-"/>
            </a:pPr>
            <a:r>
              <a:rPr lang="en" sz="1100"/>
              <a:t>Muting/</a:t>
            </a:r>
            <a:r>
              <a:rPr lang="en" sz="1100">
                <a:solidFill>
                  <a:schemeClr val="dk1"/>
                </a:solidFill>
              </a:rPr>
              <a:t>Unmuting</a:t>
            </a:r>
            <a:r>
              <a:rPr lang="en" sz="1100"/>
              <a:t>/Booting</a:t>
            </a:r>
            <a:endParaRPr sz="1100">
              <a:solidFill>
                <a:schemeClr val="dk1"/>
              </a:solidFill>
            </a:endParaRPr>
          </a:p>
          <a:p>
            <a:pPr marL="342900" lvl="2" indent="-298450" algn="l" rtl="0">
              <a:spcBef>
                <a:spcPts val="0"/>
              </a:spcBef>
              <a:spcAft>
                <a:spcPts val="0"/>
              </a:spcAft>
              <a:buClr>
                <a:schemeClr val="dk1"/>
              </a:buClr>
              <a:buSzPts val="1100"/>
              <a:buChar char="-"/>
            </a:pPr>
            <a:r>
              <a:rPr lang="en" sz="1100">
                <a:solidFill>
                  <a:schemeClr val="dk1"/>
                </a:solidFill>
              </a:rPr>
              <a:t>How many places/platforms will your audience be?</a:t>
            </a:r>
            <a:endParaRPr sz="1100">
              <a:solidFill>
                <a:schemeClr val="dk1"/>
              </a:solidFill>
            </a:endParaRPr>
          </a:p>
          <a:p>
            <a:pPr marL="342900" lvl="2" indent="-298450" algn="l" rtl="0">
              <a:spcBef>
                <a:spcPts val="0"/>
              </a:spcBef>
              <a:spcAft>
                <a:spcPts val="0"/>
              </a:spcAft>
              <a:buClr>
                <a:schemeClr val="dk1"/>
              </a:buClr>
              <a:buSzPts val="1100"/>
              <a:buChar char="-"/>
            </a:pPr>
            <a:r>
              <a:rPr lang="en" sz="1100"/>
              <a:t>Do you anticipate internet connectivity issues? (might want a call-in option!)</a:t>
            </a:r>
            <a:endParaRPr sz="1100"/>
          </a:p>
          <a:p>
            <a:pPr marL="342900" lvl="2" indent="-298450" algn="l" rtl="0">
              <a:spcBef>
                <a:spcPts val="0"/>
              </a:spcBef>
              <a:spcAft>
                <a:spcPts val="0"/>
              </a:spcAft>
              <a:buClr>
                <a:schemeClr val="dk1"/>
              </a:buClr>
              <a:buSzPts val="1100"/>
              <a:buChar char="-"/>
            </a:pPr>
            <a:r>
              <a:rPr lang="en" sz="1100">
                <a:solidFill>
                  <a:schemeClr val="dk1"/>
                </a:solidFill>
              </a:rPr>
              <a:t>What’s your budget? </a:t>
            </a:r>
            <a:endParaRPr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0"/>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Pick a platform, try it</a:t>
            </a:r>
            <a:endParaRPr/>
          </a:p>
        </p:txBody>
      </p:sp>
      <p:sp>
        <p:nvSpPr>
          <p:cNvPr id="329" name="Google Shape;329;p50"/>
          <p:cNvSpPr txBox="1">
            <a:spLocks noGrp="1"/>
          </p:cNvSpPr>
          <p:nvPr>
            <p:ph type="body" idx="2"/>
          </p:nvPr>
        </p:nvSpPr>
        <p:spPr>
          <a:xfrm>
            <a:off x="333350" y="1032300"/>
            <a:ext cx="4889400" cy="3078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000"/>
              <a:t>Attend a stream </a:t>
            </a:r>
            <a:endParaRPr sz="2000"/>
          </a:p>
          <a:p>
            <a:pPr marL="457200" lvl="0" indent="-355600" algn="l" rtl="0">
              <a:spcBef>
                <a:spcPts val="0"/>
              </a:spcBef>
              <a:spcAft>
                <a:spcPts val="0"/>
              </a:spcAft>
              <a:buSzPts val="2000"/>
              <a:buAutoNum type="arabicPeriod"/>
            </a:pPr>
            <a:r>
              <a:rPr lang="en" sz="2000"/>
              <a:t>Screen capture everything</a:t>
            </a:r>
            <a:endParaRPr sz="2000"/>
          </a:p>
          <a:p>
            <a:pPr marL="457200" lvl="0" indent="-355600" algn="l" rtl="0">
              <a:spcBef>
                <a:spcPts val="0"/>
              </a:spcBef>
              <a:spcAft>
                <a:spcPts val="0"/>
              </a:spcAft>
              <a:buSzPts val="2000"/>
              <a:buAutoNum type="arabicPeriod"/>
            </a:pPr>
            <a:r>
              <a:rPr lang="en" sz="2000"/>
              <a:t>Host your own (private) stream</a:t>
            </a:r>
            <a:endParaRPr sz="2000"/>
          </a:p>
          <a:p>
            <a:pPr marL="457200" lvl="0" indent="-355600" algn="l" rtl="0">
              <a:spcBef>
                <a:spcPts val="0"/>
              </a:spcBef>
              <a:spcAft>
                <a:spcPts val="0"/>
              </a:spcAft>
              <a:buSzPts val="2000"/>
              <a:buAutoNum type="arabicPeriod"/>
            </a:pPr>
            <a:r>
              <a:rPr lang="en" sz="2000"/>
              <a:t>Host a practice stream with colleagues as hosts/participants</a:t>
            </a:r>
            <a:endParaRPr sz="2000"/>
          </a:p>
          <a:p>
            <a:pPr marL="457200" lvl="0" indent="-355600" algn="l" rtl="0">
              <a:spcBef>
                <a:spcPts val="0"/>
              </a:spcBef>
              <a:spcAft>
                <a:spcPts val="0"/>
              </a:spcAft>
              <a:buSzPts val="2000"/>
              <a:buAutoNum type="arabicPeriod"/>
            </a:pPr>
            <a:r>
              <a:rPr lang="en" sz="2000"/>
              <a:t>Schedule a rehearsal stream, test registration, links, and interactivity. </a:t>
            </a:r>
            <a:endParaRPr sz="2000"/>
          </a:p>
          <a:p>
            <a:pPr marL="457200" lvl="0" indent="-355600" algn="l" rtl="0">
              <a:spcBef>
                <a:spcPts val="0"/>
              </a:spcBef>
              <a:spcAft>
                <a:spcPts val="0"/>
              </a:spcAft>
              <a:buSzPts val="2000"/>
              <a:buAutoNum type="arabicPeriod"/>
            </a:pPr>
            <a:r>
              <a:rPr lang="en" sz="2000"/>
              <a:t>Schedule and host a public livestream 🎉</a:t>
            </a:r>
            <a:endParaRPr sz="2000"/>
          </a:p>
          <a:p>
            <a:pPr marL="457200" lvl="0" indent="-355600" algn="l" rtl="0">
              <a:spcBef>
                <a:spcPts val="0"/>
              </a:spcBef>
              <a:spcAft>
                <a:spcPts val="0"/>
              </a:spcAft>
              <a:buSzPts val="2000"/>
              <a:buAutoNum type="arabicPeriod"/>
            </a:pPr>
            <a:r>
              <a:rPr lang="en" sz="2000"/>
              <a:t>Ask participants how it went. </a:t>
            </a:r>
            <a:endParaRPr sz="2000"/>
          </a:p>
        </p:txBody>
      </p:sp>
      <p:pic>
        <p:nvPicPr>
          <p:cNvPr id="330" name="Google Shape;330;p50"/>
          <p:cNvPicPr preferRelativeResize="0"/>
          <p:nvPr/>
        </p:nvPicPr>
        <p:blipFill>
          <a:blip r:embed="rId3">
            <a:alphaModFix/>
          </a:blip>
          <a:stretch>
            <a:fillRect/>
          </a:stretch>
        </p:blipFill>
        <p:spPr>
          <a:xfrm rot="1193488">
            <a:off x="4829388" y="884300"/>
            <a:ext cx="3908062" cy="2198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animEffect transition="in" filter="fade">
                                      <p:cBhvr>
                                        <p:cTn id="7" dur="1000"/>
                                        <p:tgtEl>
                                          <p:spTgt spid="3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xEl>
                                              <p:pRg st="1" end="1"/>
                                            </p:txEl>
                                          </p:spTgt>
                                        </p:tgtEl>
                                        <p:attrNameLst>
                                          <p:attrName>style.visibility</p:attrName>
                                        </p:attrNameLst>
                                      </p:cBhvr>
                                      <p:to>
                                        <p:strVal val="visible"/>
                                      </p:to>
                                    </p:set>
                                    <p:animEffect transition="in" filter="fade">
                                      <p:cBhvr>
                                        <p:cTn id="12" dur="1000"/>
                                        <p:tgtEl>
                                          <p:spTgt spid="3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9">
                                            <p:txEl>
                                              <p:pRg st="2" end="2"/>
                                            </p:txEl>
                                          </p:spTgt>
                                        </p:tgtEl>
                                        <p:attrNameLst>
                                          <p:attrName>style.visibility</p:attrName>
                                        </p:attrNameLst>
                                      </p:cBhvr>
                                      <p:to>
                                        <p:strVal val="visible"/>
                                      </p:to>
                                    </p:set>
                                    <p:animEffect transition="in" filter="fade">
                                      <p:cBhvr>
                                        <p:cTn id="17" dur="1000"/>
                                        <p:tgtEl>
                                          <p:spTgt spid="3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9">
                                            <p:txEl>
                                              <p:pRg st="3" end="3"/>
                                            </p:txEl>
                                          </p:spTgt>
                                        </p:tgtEl>
                                        <p:attrNameLst>
                                          <p:attrName>style.visibility</p:attrName>
                                        </p:attrNameLst>
                                      </p:cBhvr>
                                      <p:to>
                                        <p:strVal val="visible"/>
                                      </p:to>
                                    </p:set>
                                    <p:animEffect transition="in" filter="fade">
                                      <p:cBhvr>
                                        <p:cTn id="22" dur="1000"/>
                                        <p:tgtEl>
                                          <p:spTgt spid="3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9">
                                            <p:txEl>
                                              <p:pRg st="4" end="4"/>
                                            </p:txEl>
                                          </p:spTgt>
                                        </p:tgtEl>
                                        <p:attrNameLst>
                                          <p:attrName>style.visibility</p:attrName>
                                        </p:attrNameLst>
                                      </p:cBhvr>
                                      <p:to>
                                        <p:strVal val="visible"/>
                                      </p:to>
                                    </p:set>
                                    <p:animEffect transition="in" filter="fade">
                                      <p:cBhvr>
                                        <p:cTn id="27" dur="1000"/>
                                        <p:tgtEl>
                                          <p:spTgt spid="3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9">
                                            <p:txEl>
                                              <p:pRg st="5" end="5"/>
                                            </p:txEl>
                                          </p:spTgt>
                                        </p:tgtEl>
                                        <p:attrNameLst>
                                          <p:attrName>style.visibility</p:attrName>
                                        </p:attrNameLst>
                                      </p:cBhvr>
                                      <p:to>
                                        <p:strVal val="visible"/>
                                      </p:to>
                                    </p:set>
                                    <p:animEffect transition="in" filter="fade">
                                      <p:cBhvr>
                                        <p:cTn id="32" dur="1000"/>
                                        <p:tgtEl>
                                          <p:spTgt spid="32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9">
                                            <p:txEl>
                                              <p:pRg st="6" end="6"/>
                                            </p:txEl>
                                          </p:spTgt>
                                        </p:tgtEl>
                                        <p:attrNameLst>
                                          <p:attrName>style.visibility</p:attrName>
                                        </p:attrNameLst>
                                      </p:cBhvr>
                                      <p:to>
                                        <p:strVal val="visible"/>
                                      </p:to>
                                    </p:set>
                                    <p:animEffect transition="in" filter="fade">
                                      <p:cBhvr>
                                        <p:cTn id="37" dur="1000"/>
                                        <p:tgtEl>
                                          <p:spTgt spid="3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xfrm>
            <a:off x="310100" y="464850"/>
            <a:ext cx="8222100" cy="90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It’s ok if you end up being a gif</a:t>
            </a:r>
            <a:endParaRPr sz="3600"/>
          </a:p>
        </p:txBody>
      </p:sp>
      <p:pic>
        <p:nvPicPr>
          <p:cNvPr id="336" name="Google Shape;336;p51"/>
          <p:cNvPicPr preferRelativeResize="0"/>
          <p:nvPr/>
        </p:nvPicPr>
        <p:blipFill>
          <a:blip r:embed="rId3">
            <a:alphaModFix/>
          </a:blip>
          <a:stretch>
            <a:fillRect/>
          </a:stretch>
        </p:blipFill>
        <p:spPr>
          <a:xfrm>
            <a:off x="1822638" y="1639476"/>
            <a:ext cx="5054325" cy="2843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Accessibility</a:t>
            </a:r>
            <a:endParaRPr/>
          </a:p>
        </p:txBody>
      </p:sp>
      <p:sp>
        <p:nvSpPr>
          <p:cNvPr id="342" name="Google Shape;342;p5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Last thought, first felt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460950" y="2366050"/>
            <a:ext cx="8222100" cy="90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How are you feeling about livestreaming?</a:t>
            </a:r>
            <a:br>
              <a:rPr lang="en" sz="3600"/>
            </a:br>
            <a:br>
              <a:rPr lang="en" sz="3600"/>
            </a:br>
            <a:r>
              <a:rPr lang="en" sz="3600"/>
              <a:t>Anything you want to make SURE we discuss?</a:t>
            </a:r>
            <a:endParaRPr sz="3600"/>
          </a:p>
        </p:txBody>
      </p:sp>
      <p:pic>
        <p:nvPicPr>
          <p:cNvPr id="89" name="Google Shape;89;p17"/>
          <p:cNvPicPr preferRelativeResize="0"/>
          <p:nvPr/>
        </p:nvPicPr>
        <p:blipFill rotWithShape="1">
          <a:blip r:embed="rId3">
            <a:alphaModFix/>
          </a:blip>
          <a:srcRect b="27803"/>
          <a:stretch/>
        </p:blipFill>
        <p:spPr>
          <a:xfrm>
            <a:off x="1905025" y="3745350"/>
            <a:ext cx="5333941" cy="841800"/>
          </a:xfrm>
          <a:prstGeom prst="rect">
            <a:avLst/>
          </a:prstGeom>
          <a:noFill/>
          <a:ln>
            <a:noFill/>
          </a:ln>
        </p:spPr>
      </p:pic>
      <p:cxnSp>
        <p:nvCxnSpPr>
          <p:cNvPr id="90" name="Google Shape;90;p17"/>
          <p:cNvCxnSpPr/>
          <p:nvPr/>
        </p:nvCxnSpPr>
        <p:spPr>
          <a:xfrm flipH="1">
            <a:off x="4282200" y="3404200"/>
            <a:ext cx="935100" cy="504900"/>
          </a:xfrm>
          <a:prstGeom prst="straightConnector1">
            <a:avLst/>
          </a:prstGeom>
          <a:noFill/>
          <a:ln w="38100" cap="flat" cmpd="sng">
            <a:solidFill>
              <a:schemeClr val="accent5"/>
            </a:solidFill>
            <a:prstDash val="solid"/>
            <a:round/>
            <a:headEnd type="none" w="med" len="med"/>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rot="5400000">
            <a:off x="6154675" y="2505075"/>
            <a:ext cx="49539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Accessibility</a:t>
            </a:r>
            <a:endParaRPr/>
          </a:p>
        </p:txBody>
      </p:sp>
      <p:sp>
        <p:nvSpPr>
          <p:cNvPr id="348" name="Google Shape;348;p53"/>
          <p:cNvSpPr txBox="1">
            <a:spLocks noGrp="1"/>
          </p:cNvSpPr>
          <p:nvPr>
            <p:ph type="body" idx="4294967295"/>
          </p:nvPr>
        </p:nvSpPr>
        <p:spPr>
          <a:xfrm>
            <a:off x="368200" y="242500"/>
            <a:ext cx="8490300" cy="36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Slow internet?</a:t>
            </a:r>
            <a:r>
              <a:rPr lang="en" sz="2400"/>
              <a:t> </a:t>
            </a:r>
            <a:br>
              <a:rPr lang="en" sz="2400"/>
            </a:br>
            <a:r>
              <a:rPr lang="en" sz="1800"/>
              <a:t>Zoom + Hangouts offer call-in options for audio</a:t>
            </a:r>
            <a:br>
              <a:rPr lang="en" sz="2400"/>
            </a:br>
            <a:br>
              <a:rPr lang="en" sz="2400"/>
            </a:br>
            <a:r>
              <a:rPr lang="en" sz="2400" b="1"/>
              <a:t>Closed captioning</a:t>
            </a:r>
            <a:r>
              <a:rPr lang="en" sz="2400"/>
              <a:t>? </a:t>
            </a:r>
            <a:br>
              <a:rPr lang="en" sz="2400"/>
            </a:br>
            <a:r>
              <a:rPr lang="en" sz="1800"/>
              <a:t>Google Slides does live captioning, and works with most livestreaming platforms👇 </a:t>
            </a:r>
            <a:r>
              <a:rPr lang="en" sz="1800" i="1"/>
              <a:t>Think about an ASL interpreter!</a:t>
            </a:r>
            <a:br>
              <a:rPr lang="en" sz="2400"/>
            </a:br>
            <a:br>
              <a:rPr lang="en" sz="2400"/>
            </a:br>
            <a:r>
              <a:rPr lang="en" sz="2400" b="1"/>
              <a:t>Fonts</a:t>
            </a:r>
            <a:r>
              <a:rPr lang="en" sz="2400"/>
              <a:t>? </a:t>
            </a:r>
            <a:br>
              <a:rPr lang="en" sz="2400"/>
            </a:br>
            <a:r>
              <a:rPr lang="en" sz="1800"/>
              <a:t>High contrast, but </a:t>
            </a:r>
            <a:r>
              <a:rPr lang="en"/>
              <a:t>avoid</a:t>
            </a:r>
            <a:r>
              <a:rPr lang="en" sz="1800"/>
              <a:t> </a:t>
            </a:r>
            <a:r>
              <a:rPr lang="en" sz="1800">
                <a:solidFill>
                  <a:srgbClr val="FFFF00"/>
                </a:solidFill>
                <a:highlight>
                  <a:srgbClr val="00FF00"/>
                </a:highlight>
              </a:rPr>
              <a:t>loud</a:t>
            </a:r>
            <a:r>
              <a:rPr lang="en" sz="1800"/>
              <a:t> colors. </a:t>
            </a:r>
            <a:r>
              <a:rPr lang="en" sz="2400" b="1"/>
              <a:t>Larger is better</a:t>
            </a:r>
            <a:r>
              <a:rPr lang="en" sz="1800"/>
              <a:t> </a:t>
            </a:r>
            <a:endParaRPr sz="2400"/>
          </a:p>
          <a:p>
            <a:pPr marL="0" lvl="0" indent="0" algn="l" rtl="0">
              <a:spcBef>
                <a:spcPts val="1600"/>
              </a:spcBef>
              <a:spcAft>
                <a:spcPts val="1600"/>
              </a:spcAft>
              <a:buNone/>
            </a:pPr>
            <a:r>
              <a:rPr lang="en" sz="2400" b="1"/>
              <a:t>Recording? </a:t>
            </a:r>
            <a:br>
              <a:rPr lang="en" sz="2400" b="1"/>
            </a:br>
            <a:r>
              <a:rPr lang="en"/>
              <a:t>Post it, along with your slides! </a:t>
            </a:r>
            <a:endParaRPr/>
          </a:p>
        </p:txBody>
      </p:sp>
      <p:sp>
        <p:nvSpPr>
          <p:cNvPr id="349" name="Google Shape;349;p53"/>
          <p:cNvSpPr txBox="1"/>
          <p:nvPr/>
        </p:nvSpPr>
        <p:spPr>
          <a:xfrm>
            <a:off x="4461150" y="4669475"/>
            <a:ext cx="4404000" cy="3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189100" y="13777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Bonus: Accessibility tools</a:t>
            </a:r>
            <a:endParaRPr/>
          </a:p>
        </p:txBody>
      </p:sp>
      <p:sp>
        <p:nvSpPr>
          <p:cNvPr id="355" name="Google Shape;355;p54"/>
          <p:cNvSpPr txBox="1"/>
          <p:nvPr/>
        </p:nvSpPr>
        <p:spPr>
          <a:xfrm>
            <a:off x="4461150" y="4669475"/>
            <a:ext cx="4404000" cy="3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56" name="Google Shape;356;p54"/>
          <p:cNvSpPr txBox="1">
            <a:spLocks noGrp="1"/>
          </p:cNvSpPr>
          <p:nvPr>
            <p:ph type="body" idx="1"/>
          </p:nvPr>
        </p:nvSpPr>
        <p:spPr>
          <a:xfrm>
            <a:off x="387900" y="1489825"/>
            <a:ext cx="8368200" cy="309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Google Slides - live captioning!</a:t>
            </a:r>
            <a:endParaRPr/>
          </a:p>
          <a:p>
            <a:pPr marL="457200" lvl="0" indent="-342900" algn="l" rtl="0">
              <a:spcBef>
                <a:spcPts val="0"/>
              </a:spcBef>
              <a:spcAft>
                <a:spcPts val="0"/>
              </a:spcAft>
              <a:buSzPts val="1800"/>
              <a:buChar char="●"/>
            </a:pPr>
            <a:r>
              <a:rPr lang="en"/>
              <a:t>Otter.ai - pretty great automated transcription, lots for free!</a:t>
            </a:r>
            <a:endParaRPr/>
          </a:p>
          <a:p>
            <a:pPr marL="457200" lvl="0" indent="-342900" algn="l" rtl="0">
              <a:spcBef>
                <a:spcPts val="0"/>
              </a:spcBef>
              <a:spcAft>
                <a:spcPts val="0"/>
              </a:spcAft>
              <a:buSzPts val="1800"/>
              <a:buChar char="●"/>
            </a:pPr>
            <a:r>
              <a:rPr lang="en"/>
              <a:t>Google translate… and </a:t>
            </a:r>
            <a:r>
              <a:rPr lang="en" i="1"/>
              <a:t>volunteers in your community</a:t>
            </a:r>
            <a:br>
              <a:rPr lang="en" i="1"/>
            </a:br>
            <a:br>
              <a:rPr lang="en" i="1"/>
            </a:br>
            <a:endParaRPr i="1"/>
          </a:p>
          <a:p>
            <a:pPr marL="457200" lvl="0" indent="-342900" algn="l" rtl="0">
              <a:spcBef>
                <a:spcPts val="0"/>
              </a:spcBef>
              <a:spcAft>
                <a:spcPts val="0"/>
              </a:spcAft>
              <a:buSzPts val="1800"/>
              <a:buChar char="●"/>
            </a:pPr>
            <a:r>
              <a:rPr lang="en">
                <a:solidFill>
                  <a:schemeClr val="accent5"/>
                </a:solidFill>
              </a:rPr>
              <a:t>Others</a:t>
            </a:r>
            <a:r>
              <a:rPr lang="en"/>
              <a:t> that you love?</a:t>
            </a:r>
            <a:endParaRPr/>
          </a:p>
          <a:p>
            <a:pPr marL="457200" lvl="0" indent="0" algn="l" rtl="0">
              <a:spcBef>
                <a:spcPts val="1600"/>
              </a:spcBef>
              <a:spcAft>
                <a:spcPts val="0"/>
              </a:spcAft>
              <a:buNone/>
            </a:pPr>
            <a:endParaRPr/>
          </a:p>
          <a:p>
            <a:pPr marL="0" lvl="0" indent="0" algn="l" rtl="0">
              <a:spcBef>
                <a:spcPts val="1600"/>
              </a:spcBef>
              <a:spcAft>
                <a:spcPts val="0"/>
              </a:spcAft>
              <a:buNone/>
            </a:pPr>
            <a:endParaRPr/>
          </a:p>
          <a:p>
            <a:pPr marL="457200" lvl="0" indent="0" algn="l" rtl="0">
              <a:spcBef>
                <a:spcPts val="1600"/>
              </a:spcBef>
              <a:spcAft>
                <a:spcPts val="16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It’s Citizen Science Month</a:t>
            </a:r>
            <a:endParaRPr/>
          </a:p>
        </p:txBody>
      </p:sp>
      <p:sp>
        <p:nvSpPr>
          <p:cNvPr id="362" name="Google Shape;362;p55"/>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Let’s do this.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6"/>
          <p:cNvSpPr txBox="1"/>
          <p:nvPr/>
        </p:nvSpPr>
        <p:spPr>
          <a:xfrm>
            <a:off x="2217350" y="380125"/>
            <a:ext cx="6666900" cy="48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600" b="1" i="0" u="none" strike="noStrike" cap="none">
                <a:solidFill>
                  <a:srgbClr val="FFFFFF"/>
                </a:solidFill>
                <a:latin typeface="Roboto Slab"/>
                <a:ea typeface="Roboto Slab"/>
                <a:cs typeface="Roboto Slab"/>
                <a:sym typeface="Roboto Slab"/>
              </a:rPr>
              <a:t>Find a </a:t>
            </a:r>
            <a:r>
              <a:rPr lang="en" sz="2600" b="1" i="0" u="none" strike="noStrike" cap="none">
                <a:solidFill>
                  <a:schemeClr val="accent5"/>
                </a:solidFill>
                <a:latin typeface="Roboto Slab"/>
                <a:ea typeface="Roboto Slab"/>
                <a:cs typeface="Roboto Slab"/>
                <a:sym typeface="Roboto Slab"/>
              </a:rPr>
              <a:t>project or theme </a:t>
            </a:r>
            <a:r>
              <a:rPr lang="en" sz="2600" b="1">
                <a:solidFill>
                  <a:srgbClr val="FFFFFF"/>
                </a:solidFill>
                <a:latin typeface="Roboto Slab"/>
                <a:ea typeface="Roboto Slab"/>
                <a:cs typeface="Roboto Slab"/>
                <a:sym typeface="Roboto Slab"/>
              </a:rPr>
              <a:t>to spotlight during your event via </a:t>
            </a:r>
            <a:r>
              <a:rPr lang="en" sz="2600" b="1" i="0" u="none" strike="noStrike" cap="none">
                <a:solidFill>
                  <a:srgbClr val="FFFFFF"/>
                </a:solidFill>
                <a:latin typeface="Roboto Slab"/>
                <a:ea typeface="Roboto Slab"/>
                <a:cs typeface="Roboto Slab"/>
                <a:sym typeface="Roboto Slab"/>
              </a:rPr>
              <a:t>CitizenScienceMonth.org or SciStarter.org/</a:t>
            </a:r>
            <a:r>
              <a:rPr lang="en" sz="2600" b="1">
                <a:solidFill>
                  <a:srgbClr val="FFFFFF"/>
                </a:solidFill>
                <a:latin typeface="Roboto Slab"/>
                <a:ea typeface="Roboto Slab"/>
                <a:cs typeface="Roboto Slab"/>
                <a:sym typeface="Roboto Slab"/>
              </a:rPr>
              <a:t>nlm.</a:t>
            </a:r>
            <a:endParaRPr sz="2600" b="1" i="0" u="none" strike="noStrike" cap="none">
              <a:solidFill>
                <a:srgbClr val="FFFFFF"/>
              </a:solidFill>
              <a:latin typeface="Roboto Slab"/>
              <a:ea typeface="Roboto Slab"/>
              <a:cs typeface="Roboto Slab"/>
              <a:sym typeface="Roboto Slab"/>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rgbClr val="FFFFFF"/>
              </a:solidFill>
              <a:latin typeface="Lato"/>
              <a:ea typeface="Lato"/>
              <a:cs typeface="Lato"/>
              <a:sym typeface="Lato"/>
            </a:endParaRPr>
          </a:p>
        </p:txBody>
      </p:sp>
      <p:sp>
        <p:nvSpPr>
          <p:cNvPr id="369" name="Google Shape;369;p56"/>
          <p:cNvSpPr txBox="1"/>
          <p:nvPr/>
        </p:nvSpPr>
        <p:spPr>
          <a:xfrm>
            <a:off x="2217350" y="2176600"/>
            <a:ext cx="6726600" cy="112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600" b="1" i="0" u="none" strike="noStrike" cap="none">
              <a:solidFill>
                <a:srgbClr val="7F7F7F"/>
              </a:solidFill>
              <a:latin typeface="Roboto Slab"/>
              <a:ea typeface="Roboto Slab"/>
              <a:cs typeface="Roboto Slab"/>
              <a:sym typeface="Roboto Slab"/>
            </a:endParaRPr>
          </a:p>
        </p:txBody>
      </p:sp>
      <p:sp>
        <p:nvSpPr>
          <p:cNvPr id="370" name="Google Shape;370;p56"/>
          <p:cNvSpPr txBox="1"/>
          <p:nvPr/>
        </p:nvSpPr>
        <p:spPr>
          <a:xfrm>
            <a:off x="2217350" y="3985075"/>
            <a:ext cx="7092000" cy="197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2600" b="1" i="0" u="none" strike="noStrike" cap="none">
              <a:solidFill>
                <a:srgbClr val="FFFFFF"/>
              </a:solidFill>
              <a:latin typeface="Roboto Slab"/>
              <a:ea typeface="Roboto Slab"/>
              <a:cs typeface="Roboto Slab"/>
              <a:sym typeface="Roboto Slab"/>
            </a:endParaRPr>
          </a:p>
        </p:txBody>
      </p:sp>
      <p:sp>
        <p:nvSpPr>
          <p:cNvPr id="371" name="Google Shape;371;p56"/>
          <p:cNvSpPr txBox="1"/>
          <p:nvPr/>
        </p:nvSpPr>
        <p:spPr>
          <a:xfrm>
            <a:off x="624475" y="2444013"/>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endParaRPr sz="7200" b="1" i="0" u="none" strike="noStrike" cap="none">
              <a:solidFill>
                <a:srgbClr val="808080"/>
              </a:solidFill>
              <a:latin typeface="Roboto Slab"/>
              <a:ea typeface="Roboto Slab"/>
              <a:cs typeface="Roboto Slab"/>
              <a:sym typeface="Roboto Slab"/>
            </a:endParaRPr>
          </a:p>
        </p:txBody>
      </p:sp>
      <p:sp>
        <p:nvSpPr>
          <p:cNvPr id="372" name="Google Shape;372;p56"/>
          <p:cNvSpPr txBox="1"/>
          <p:nvPr/>
        </p:nvSpPr>
        <p:spPr>
          <a:xfrm>
            <a:off x="624475" y="563294"/>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rgbClr val="FFFFFF"/>
                </a:solidFill>
                <a:latin typeface="Roboto Slab"/>
                <a:ea typeface="Roboto Slab"/>
                <a:cs typeface="Roboto Slab"/>
                <a:sym typeface="Roboto Slab"/>
              </a:rPr>
              <a:t>1.</a:t>
            </a:r>
            <a:endParaRPr sz="7200" b="1" i="0" u="none" strike="noStrike" cap="none">
              <a:solidFill>
                <a:srgbClr val="FFFFFF"/>
              </a:solidFill>
              <a:latin typeface="Roboto Slab"/>
              <a:ea typeface="Roboto Slab"/>
              <a:cs typeface="Roboto Slab"/>
              <a:sym typeface="Roboto Slab"/>
            </a:endParaRPr>
          </a:p>
        </p:txBody>
      </p:sp>
      <p:sp>
        <p:nvSpPr>
          <p:cNvPr id="373" name="Google Shape;373;p56"/>
          <p:cNvSpPr txBox="1"/>
          <p:nvPr/>
        </p:nvSpPr>
        <p:spPr>
          <a:xfrm>
            <a:off x="624475" y="3822056"/>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endParaRPr sz="7200" b="1" i="0" u="none" strike="noStrike" cap="none">
              <a:solidFill>
                <a:schemeClr val="dk1"/>
              </a:solidFill>
              <a:latin typeface="Roboto Slab"/>
              <a:ea typeface="Roboto Slab"/>
              <a:cs typeface="Roboto Slab"/>
              <a:sym typeface="Roboto Slab"/>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7"/>
          <p:cNvSpPr txBox="1"/>
          <p:nvPr/>
        </p:nvSpPr>
        <p:spPr>
          <a:xfrm>
            <a:off x="2217350" y="380125"/>
            <a:ext cx="6666900" cy="48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600" b="1" i="0" u="none" strike="noStrike" cap="none">
                <a:solidFill>
                  <a:srgbClr val="7F7F7F"/>
                </a:solidFill>
                <a:latin typeface="Roboto Slab"/>
                <a:ea typeface="Roboto Slab"/>
                <a:cs typeface="Roboto Slab"/>
                <a:sym typeface="Roboto Slab"/>
              </a:rPr>
              <a:t>Find a project or theme </a:t>
            </a:r>
            <a:r>
              <a:rPr lang="en" sz="2600" b="1">
                <a:solidFill>
                  <a:srgbClr val="7F7F7F"/>
                </a:solidFill>
                <a:latin typeface="Roboto Slab"/>
                <a:ea typeface="Roboto Slab"/>
                <a:cs typeface="Roboto Slab"/>
                <a:sym typeface="Roboto Slab"/>
              </a:rPr>
              <a:t>to spotlight during your event via </a:t>
            </a:r>
            <a:r>
              <a:rPr lang="en" sz="2600" b="1" i="0" u="none" strike="noStrike" cap="none">
                <a:solidFill>
                  <a:srgbClr val="7F7F7F"/>
                </a:solidFill>
                <a:latin typeface="Roboto Slab"/>
                <a:ea typeface="Roboto Slab"/>
                <a:cs typeface="Roboto Slab"/>
                <a:sym typeface="Roboto Slab"/>
              </a:rPr>
              <a:t>CitizenScienceMonth.org or SciStarter.org/</a:t>
            </a:r>
            <a:r>
              <a:rPr lang="en" sz="2600" b="1">
                <a:solidFill>
                  <a:srgbClr val="7F7F7F"/>
                </a:solidFill>
                <a:latin typeface="Roboto Slab"/>
                <a:ea typeface="Roboto Slab"/>
                <a:cs typeface="Roboto Slab"/>
                <a:sym typeface="Roboto Slab"/>
              </a:rPr>
              <a:t>nlm.</a:t>
            </a:r>
            <a:endParaRPr sz="2600" b="1" i="0" u="none" strike="noStrike" cap="none">
              <a:solidFill>
                <a:srgbClr val="7F7F7F"/>
              </a:solidFill>
              <a:latin typeface="Roboto Slab"/>
              <a:ea typeface="Roboto Slab"/>
              <a:cs typeface="Roboto Slab"/>
              <a:sym typeface="Roboto Slab"/>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380" name="Google Shape;380;p57"/>
          <p:cNvSpPr txBox="1"/>
          <p:nvPr/>
        </p:nvSpPr>
        <p:spPr>
          <a:xfrm>
            <a:off x="2217350" y="2176600"/>
            <a:ext cx="6726600" cy="112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600" b="1">
                <a:solidFill>
                  <a:schemeClr val="dk1"/>
                </a:solidFill>
                <a:latin typeface="Roboto Slab"/>
                <a:ea typeface="Roboto Slab"/>
                <a:cs typeface="Roboto Slab"/>
                <a:sym typeface="Roboto Slab"/>
              </a:rPr>
              <a:t>Need help with your event? Don’t have a zoom account? Join one of our weekly calls via </a:t>
            </a:r>
            <a:r>
              <a:rPr lang="en" sz="2600" b="1">
                <a:solidFill>
                  <a:schemeClr val="accent5"/>
                </a:solidFill>
                <a:latin typeface="Roboto Slab"/>
                <a:ea typeface="Roboto Slab"/>
                <a:cs typeface="Roboto Slab"/>
                <a:sym typeface="Roboto Slab"/>
              </a:rPr>
              <a:t>SciStarter.org/CitizenScienceMonthFAQ</a:t>
            </a:r>
            <a:endParaRPr sz="2600" b="1" i="0" u="none" strike="noStrike" cap="none">
              <a:solidFill>
                <a:schemeClr val="accent5"/>
              </a:solidFill>
              <a:latin typeface="Roboto Slab"/>
              <a:ea typeface="Roboto Slab"/>
              <a:cs typeface="Roboto Slab"/>
              <a:sym typeface="Roboto Slab"/>
            </a:endParaRPr>
          </a:p>
        </p:txBody>
      </p:sp>
      <p:sp>
        <p:nvSpPr>
          <p:cNvPr id="381" name="Google Shape;381;p57"/>
          <p:cNvSpPr txBox="1"/>
          <p:nvPr/>
        </p:nvSpPr>
        <p:spPr>
          <a:xfrm>
            <a:off x="2217350" y="3985075"/>
            <a:ext cx="7092000" cy="197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2600" b="1" i="0" u="none" strike="noStrike" cap="none">
              <a:solidFill>
                <a:srgbClr val="FFFFFF"/>
              </a:solidFill>
              <a:latin typeface="Roboto Slab"/>
              <a:ea typeface="Roboto Slab"/>
              <a:cs typeface="Roboto Slab"/>
              <a:sym typeface="Roboto Slab"/>
            </a:endParaRPr>
          </a:p>
        </p:txBody>
      </p:sp>
      <p:sp>
        <p:nvSpPr>
          <p:cNvPr id="382" name="Google Shape;382;p57"/>
          <p:cNvSpPr txBox="1"/>
          <p:nvPr/>
        </p:nvSpPr>
        <p:spPr>
          <a:xfrm>
            <a:off x="624475" y="2444013"/>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chemeClr val="dk1"/>
                </a:solidFill>
                <a:latin typeface="Roboto Slab"/>
                <a:ea typeface="Roboto Slab"/>
                <a:cs typeface="Roboto Slab"/>
                <a:sym typeface="Roboto Slab"/>
              </a:rPr>
              <a:t>2.</a:t>
            </a:r>
            <a:endParaRPr sz="7200" b="1" i="0" u="none" strike="noStrike" cap="none">
              <a:solidFill>
                <a:schemeClr val="dk1"/>
              </a:solidFill>
              <a:latin typeface="Roboto Slab"/>
              <a:ea typeface="Roboto Slab"/>
              <a:cs typeface="Roboto Slab"/>
              <a:sym typeface="Roboto Slab"/>
            </a:endParaRPr>
          </a:p>
        </p:txBody>
      </p:sp>
      <p:sp>
        <p:nvSpPr>
          <p:cNvPr id="383" name="Google Shape;383;p57"/>
          <p:cNvSpPr txBox="1"/>
          <p:nvPr/>
        </p:nvSpPr>
        <p:spPr>
          <a:xfrm>
            <a:off x="624475" y="563294"/>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rgbClr val="808080"/>
                </a:solidFill>
                <a:latin typeface="Roboto Slab"/>
                <a:ea typeface="Roboto Slab"/>
                <a:cs typeface="Roboto Slab"/>
                <a:sym typeface="Roboto Slab"/>
              </a:rPr>
              <a:t>1.</a:t>
            </a:r>
            <a:endParaRPr sz="7200" b="1" i="0" u="none" strike="noStrike" cap="none">
              <a:solidFill>
                <a:srgbClr val="808080"/>
              </a:solidFill>
              <a:latin typeface="Roboto Slab"/>
              <a:ea typeface="Roboto Slab"/>
              <a:cs typeface="Roboto Slab"/>
              <a:sym typeface="Roboto Slab"/>
            </a:endParaRPr>
          </a:p>
        </p:txBody>
      </p:sp>
      <p:sp>
        <p:nvSpPr>
          <p:cNvPr id="384" name="Google Shape;384;p57"/>
          <p:cNvSpPr txBox="1"/>
          <p:nvPr/>
        </p:nvSpPr>
        <p:spPr>
          <a:xfrm>
            <a:off x="813725" y="3844306"/>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endParaRPr sz="7200" b="1" i="0" u="none" strike="noStrike" cap="none">
              <a:solidFill>
                <a:schemeClr val="dk1"/>
              </a:solidFill>
              <a:latin typeface="Roboto Slab"/>
              <a:ea typeface="Roboto Slab"/>
              <a:cs typeface="Roboto Slab"/>
              <a:sym typeface="Roboto Slab"/>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8"/>
          <p:cNvSpPr txBox="1"/>
          <p:nvPr/>
        </p:nvSpPr>
        <p:spPr>
          <a:xfrm>
            <a:off x="2217350" y="380125"/>
            <a:ext cx="6666900" cy="48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600" b="1" i="0" u="none" strike="noStrike" cap="none">
                <a:solidFill>
                  <a:srgbClr val="7F7F7F"/>
                </a:solidFill>
                <a:latin typeface="Roboto Slab"/>
                <a:ea typeface="Roboto Slab"/>
                <a:cs typeface="Roboto Slab"/>
                <a:sym typeface="Roboto Slab"/>
              </a:rPr>
              <a:t>Find a project or theme </a:t>
            </a:r>
            <a:r>
              <a:rPr lang="en" sz="2600" b="1">
                <a:solidFill>
                  <a:srgbClr val="7F7F7F"/>
                </a:solidFill>
                <a:latin typeface="Roboto Slab"/>
                <a:ea typeface="Roboto Slab"/>
                <a:cs typeface="Roboto Slab"/>
                <a:sym typeface="Roboto Slab"/>
              </a:rPr>
              <a:t>to spotlight during your event via </a:t>
            </a:r>
            <a:r>
              <a:rPr lang="en" sz="2600" b="1" i="0" u="none" strike="noStrike" cap="none">
                <a:solidFill>
                  <a:srgbClr val="7F7F7F"/>
                </a:solidFill>
                <a:latin typeface="Roboto Slab"/>
                <a:ea typeface="Roboto Slab"/>
                <a:cs typeface="Roboto Slab"/>
                <a:sym typeface="Roboto Slab"/>
              </a:rPr>
              <a:t>CitizenScienceMonth.org or SciStarter.org/</a:t>
            </a:r>
            <a:r>
              <a:rPr lang="en" sz="2600" b="1">
                <a:solidFill>
                  <a:srgbClr val="7F7F7F"/>
                </a:solidFill>
                <a:latin typeface="Roboto Slab"/>
                <a:ea typeface="Roboto Slab"/>
                <a:cs typeface="Roboto Slab"/>
                <a:sym typeface="Roboto Slab"/>
              </a:rPr>
              <a:t>nlm.</a:t>
            </a:r>
            <a:endParaRPr sz="2600" b="1" i="0" u="none" strike="noStrike" cap="none">
              <a:solidFill>
                <a:srgbClr val="7F7F7F"/>
              </a:solidFill>
              <a:latin typeface="Roboto Slab"/>
              <a:ea typeface="Roboto Slab"/>
              <a:cs typeface="Roboto Slab"/>
              <a:sym typeface="Roboto Slab"/>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391" name="Google Shape;391;p58"/>
          <p:cNvSpPr txBox="1"/>
          <p:nvPr/>
        </p:nvSpPr>
        <p:spPr>
          <a:xfrm>
            <a:off x="2217350" y="2176600"/>
            <a:ext cx="6726600" cy="112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600" b="1">
                <a:solidFill>
                  <a:srgbClr val="7F7F7F"/>
                </a:solidFill>
                <a:latin typeface="Roboto Slab"/>
                <a:ea typeface="Roboto Slab"/>
                <a:cs typeface="Roboto Slab"/>
                <a:sym typeface="Roboto Slab"/>
              </a:rPr>
              <a:t>Need help with your event? Don’t have a zoom account? Join one of our weekly calls via SciStarter.org/CitizenScienceMonthFAQ</a:t>
            </a:r>
            <a:endParaRPr sz="2600" b="1" i="0" u="none" strike="noStrike" cap="none">
              <a:solidFill>
                <a:srgbClr val="7F7F7F"/>
              </a:solidFill>
              <a:latin typeface="Roboto Slab"/>
              <a:ea typeface="Roboto Slab"/>
              <a:cs typeface="Roboto Slab"/>
              <a:sym typeface="Roboto Slab"/>
            </a:endParaRPr>
          </a:p>
        </p:txBody>
      </p:sp>
      <p:sp>
        <p:nvSpPr>
          <p:cNvPr id="392" name="Google Shape;392;p58"/>
          <p:cNvSpPr txBox="1"/>
          <p:nvPr/>
        </p:nvSpPr>
        <p:spPr>
          <a:xfrm>
            <a:off x="2217350" y="3985075"/>
            <a:ext cx="7092000" cy="197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600" b="1">
                <a:solidFill>
                  <a:srgbClr val="FFFFFF"/>
                </a:solidFill>
                <a:latin typeface="Roboto Slab"/>
                <a:ea typeface="Roboto Slab"/>
                <a:cs typeface="Roboto Slab"/>
                <a:sym typeface="Roboto Slab"/>
              </a:rPr>
              <a:t>Add your event to SciStarter via </a:t>
            </a:r>
            <a:r>
              <a:rPr lang="en" sz="2600" b="1">
                <a:solidFill>
                  <a:schemeClr val="accent5"/>
                </a:solidFill>
                <a:latin typeface="Roboto Slab"/>
                <a:ea typeface="Roboto Slab"/>
                <a:cs typeface="Roboto Slab"/>
                <a:sym typeface="Roboto Slab"/>
              </a:rPr>
              <a:t>SciStarter.org/add-event</a:t>
            </a:r>
            <a:r>
              <a:rPr lang="en" sz="2600" b="1">
                <a:solidFill>
                  <a:srgbClr val="FFFFFF"/>
                </a:solidFill>
                <a:latin typeface="Roboto Slab"/>
                <a:ea typeface="Roboto Slab"/>
                <a:cs typeface="Roboto Slab"/>
                <a:sym typeface="Roboto Slab"/>
              </a:rPr>
              <a:t>.</a:t>
            </a:r>
            <a:endParaRPr sz="2600" b="1" i="0" u="none" strike="noStrike" cap="none">
              <a:solidFill>
                <a:srgbClr val="FFFFFF"/>
              </a:solidFill>
              <a:latin typeface="Roboto Slab"/>
              <a:ea typeface="Roboto Slab"/>
              <a:cs typeface="Roboto Slab"/>
              <a:sym typeface="Roboto Slab"/>
            </a:endParaRPr>
          </a:p>
        </p:txBody>
      </p:sp>
      <p:sp>
        <p:nvSpPr>
          <p:cNvPr id="393" name="Google Shape;393;p58"/>
          <p:cNvSpPr txBox="1"/>
          <p:nvPr/>
        </p:nvSpPr>
        <p:spPr>
          <a:xfrm>
            <a:off x="624475" y="2444013"/>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rgbClr val="808080"/>
                </a:solidFill>
                <a:latin typeface="Roboto Slab"/>
                <a:ea typeface="Roboto Slab"/>
                <a:cs typeface="Roboto Slab"/>
                <a:sym typeface="Roboto Slab"/>
              </a:rPr>
              <a:t>2.</a:t>
            </a:r>
            <a:endParaRPr sz="7200" b="1" i="0" u="none" strike="noStrike" cap="none">
              <a:solidFill>
                <a:srgbClr val="808080"/>
              </a:solidFill>
              <a:latin typeface="Roboto Slab"/>
              <a:ea typeface="Roboto Slab"/>
              <a:cs typeface="Roboto Slab"/>
              <a:sym typeface="Roboto Slab"/>
            </a:endParaRPr>
          </a:p>
        </p:txBody>
      </p:sp>
      <p:sp>
        <p:nvSpPr>
          <p:cNvPr id="394" name="Google Shape;394;p58"/>
          <p:cNvSpPr txBox="1"/>
          <p:nvPr/>
        </p:nvSpPr>
        <p:spPr>
          <a:xfrm>
            <a:off x="624475" y="563294"/>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rgbClr val="808080"/>
                </a:solidFill>
                <a:latin typeface="Roboto Slab"/>
                <a:ea typeface="Roboto Slab"/>
                <a:cs typeface="Roboto Slab"/>
                <a:sym typeface="Roboto Slab"/>
              </a:rPr>
              <a:t>1.</a:t>
            </a:r>
            <a:endParaRPr sz="7200" b="1" i="0" u="none" strike="noStrike" cap="none">
              <a:solidFill>
                <a:srgbClr val="808080"/>
              </a:solidFill>
              <a:latin typeface="Roboto Slab"/>
              <a:ea typeface="Roboto Slab"/>
              <a:cs typeface="Roboto Slab"/>
              <a:sym typeface="Roboto Slab"/>
            </a:endParaRPr>
          </a:p>
        </p:txBody>
      </p:sp>
      <p:sp>
        <p:nvSpPr>
          <p:cNvPr id="395" name="Google Shape;395;p58"/>
          <p:cNvSpPr txBox="1"/>
          <p:nvPr/>
        </p:nvSpPr>
        <p:spPr>
          <a:xfrm>
            <a:off x="624475" y="3822056"/>
            <a:ext cx="9306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chemeClr val="dk1"/>
                </a:solidFill>
                <a:latin typeface="Roboto Slab"/>
                <a:ea typeface="Roboto Slab"/>
                <a:cs typeface="Roboto Slab"/>
                <a:sym typeface="Roboto Slab"/>
              </a:rPr>
              <a:t>3.</a:t>
            </a:r>
            <a:endParaRPr sz="7200" b="1" i="0" u="none" strike="noStrike" cap="none">
              <a:solidFill>
                <a:schemeClr val="dk1"/>
              </a:solidFill>
              <a:latin typeface="Roboto Slab"/>
              <a:ea typeface="Roboto Slab"/>
              <a:cs typeface="Roboto Slab"/>
              <a:sym typeface="Roboto Slab"/>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 In-Person to Virtual</a:t>
            </a:r>
            <a:endParaRPr/>
          </a:p>
        </p:txBody>
      </p:sp>
      <p:sp>
        <p:nvSpPr>
          <p:cNvPr id="401" name="Google Shape;401;p59"/>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402" name="Google Shape;402;p59"/>
          <p:cNvCxnSpPr/>
          <p:nvPr/>
        </p:nvCxnSpPr>
        <p:spPr>
          <a:xfrm>
            <a:off x="4086775" y="2884850"/>
            <a:ext cx="1525200" cy="0"/>
          </a:xfrm>
          <a:prstGeom prst="straightConnector1">
            <a:avLst/>
          </a:prstGeom>
          <a:noFill/>
          <a:ln w="114300" cap="flat" cmpd="sng">
            <a:solidFill>
              <a:schemeClr val="dk1"/>
            </a:solidFill>
            <a:prstDash val="solid"/>
            <a:round/>
            <a:headEnd type="none" w="med" len="med"/>
            <a:tailEnd type="triangle" w="med" len="med"/>
          </a:ln>
        </p:spPr>
      </p:cxnSp>
      <p:pic>
        <p:nvPicPr>
          <p:cNvPr id="403" name="Google Shape;403;p59"/>
          <p:cNvPicPr preferRelativeResize="0"/>
          <p:nvPr/>
        </p:nvPicPr>
        <p:blipFill>
          <a:blip r:embed="rId3">
            <a:alphaModFix/>
          </a:blip>
          <a:stretch>
            <a:fillRect/>
          </a:stretch>
        </p:blipFill>
        <p:spPr>
          <a:xfrm>
            <a:off x="443525" y="2068700"/>
            <a:ext cx="3119025" cy="1632300"/>
          </a:xfrm>
          <a:prstGeom prst="rect">
            <a:avLst/>
          </a:prstGeom>
          <a:noFill/>
          <a:ln>
            <a:noFill/>
          </a:ln>
        </p:spPr>
      </p:pic>
      <p:pic>
        <p:nvPicPr>
          <p:cNvPr id="404" name="Google Shape;404;p59"/>
          <p:cNvPicPr preferRelativeResize="0"/>
          <p:nvPr/>
        </p:nvPicPr>
        <p:blipFill>
          <a:blip r:embed="rId4">
            <a:alphaModFix/>
          </a:blip>
          <a:stretch>
            <a:fillRect/>
          </a:stretch>
        </p:blipFill>
        <p:spPr>
          <a:xfrm>
            <a:off x="6136200" y="1633313"/>
            <a:ext cx="2503076" cy="2503075"/>
          </a:xfrm>
          <a:prstGeom prst="rect">
            <a:avLst/>
          </a:prstGeom>
          <a:noFill/>
          <a:ln>
            <a:noFill/>
          </a:ln>
        </p:spPr>
      </p:pic>
      <p:sp>
        <p:nvSpPr>
          <p:cNvPr id="405" name="Google Shape;405;p59"/>
          <p:cNvSpPr txBox="1"/>
          <p:nvPr/>
        </p:nvSpPr>
        <p:spPr>
          <a:xfrm>
            <a:off x="2711875" y="4401725"/>
            <a:ext cx="4275000" cy="6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5"/>
                </a:solidFill>
                <a:latin typeface="Roboto Slab"/>
                <a:ea typeface="Roboto Slab"/>
                <a:cs typeface="Roboto Slab"/>
                <a:sym typeface="Roboto Slab"/>
              </a:rPr>
              <a:t>SciStarter.org/Events</a:t>
            </a:r>
            <a:endParaRPr sz="3000" b="1">
              <a:solidFill>
                <a:schemeClr val="accent5"/>
              </a:solidFill>
              <a:latin typeface="Roboto Slab"/>
              <a:ea typeface="Roboto Slab"/>
              <a:cs typeface="Roboto Slab"/>
              <a:sym typeface="Roboto Slab"/>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0"/>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Open Floor</a:t>
            </a:r>
            <a:endParaRPr/>
          </a:p>
        </p:txBody>
      </p:sp>
      <p:sp>
        <p:nvSpPr>
          <p:cNvPr id="411" name="Google Shape;411;p60"/>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Throw it in the chat, let’s talk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89175" y="1235575"/>
            <a:ext cx="8676900"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It’s a great time to livestream.</a:t>
            </a:r>
            <a:endParaRPr/>
          </a:p>
        </p:txBody>
      </p:sp>
      <p:sp>
        <p:nvSpPr>
          <p:cNvPr id="96" name="Google Shape;96;p18"/>
          <p:cNvSpPr txBox="1">
            <a:spLocks noGrp="1"/>
          </p:cNvSpPr>
          <p:nvPr>
            <p:ph type="title"/>
          </p:nvPr>
        </p:nvSpPr>
        <p:spPr>
          <a:xfrm>
            <a:off x="367325" y="2958450"/>
            <a:ext cx="8520600"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No, seriously.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152400" y="283275"/>
            <a:ext cx="8839200" cy="44021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title="livestreaming rescue.mov">
            <a:hlinkClick r:id="rId3"/>
          </p:cNvPr>
          <p:cNvPicPr preferRelativeResize="0"/>
          <p:nvPr/>
        </p:nvPicPr>
        <p:blipFill>
          <a:blip r:embed="rId4">
            <a:alphaModFix/>
          </a:blip>
          <a:stretch>
            <a:fillRect/>
          </a:stretch>
        </p:blipFill>
        <p:spPr>
          <a:xfrm>
            <a:off x="1115425" y="105650"/>
            <a:ext cx="6458026" cy="4843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189100" y="13777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livestream?</a:t>
            </a:r>
            <a:endParaRPr/>
          </a:p>
        </p:txBody>
      </p:sp>
      <p:sp>
        <p:nvSpPr>
          <p:cNvPr id="112" name="Google Shape;112;p21"/>
          <p:cNvSpPr txBox="1">
            <a:spLocks noGrp="1"/>
          </p:cNvSpPr>
          <p:nvPr>
            <p:ph type="body" idx="1"/>
          </p:nvPr>
        </p:nvSpPr>
        <p:spPr>
          <a:xfrm>
            <a:off x="387900" y="9101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Accessibility</a:t>
            </a:r>
            <a:endParaRPr b="1"/>
          </a:p>
          <a:p>
            <a:pPr marL="457200" lvl="0" indent="-342900" algn="l" rtl="0">
              <a:spcBef>
                <a:spcPts val="1600"/>
              </a:spcBef>
              <a:spcAft>
                <a:spcPts val="0"/>
              </a:spcAft>
              <a:buSzPts val="1800"/>
              <a:buChar char="-"/>
            </a:pPr>
            <a:r>
              <a:rPr lang="en"/>
              <a:t>Viewed, heard, and hosted anywhere there is internet</a:t>
            </a:r>
            <a:endParaRPr/>
          </a:p>
          <a:p>
            <a:pPr marL="457200" lvl="0" indent="-342900" algn="l" rtl="0">
              <a:spcBef>
                <a:spcPts val="0"/>
              </a:spcBef>
              <a:spcAft>
                <a:spcPts val="0"/>
              </a:spcAft>
              <a:buSzPts val="1800"/>
              <a:buChar char="-"/>
            </a:pPr>
            <a:r>
              <a:rPr lang="en"/>
              <a:t>Recorded, slowed, translated, and captioned</a:t>
            </a:r>
            <a:endParaRPr/>
          </a:p>
          <a:p>
            <a:pPr marL="0" lvl="0" indent="0" algn="l" rtl="0">
              <a:spcBef>
                <a:spcPts val="1600"/>
              </a:spcBef>
              <a:spcAft>
                <a:spcPts val="0"/>
              </a:spcAft>
              <a:buNone/>
            </a:pPr>
            <a:r>
              <a:rPr lang="en" b="1"/>
              <a:t>Interactivity</a:t>
            </a:r>
            <a:endParaRPr b="1"/>
          </a:p>
          <a:p>
            <a:pPr marL="457200" lvl="0" indent="-342900" algn="l" rtl="0">
              <a:spcBef>
                <a:spcPts val="1600"/>
              </a:spcBef>
              <a:spcAft>
                <a:spcPts val="0"/>
              </a:spcAft>
              <a:buSzPts val="1800"/>
              <a:buChar char="-"/>
            </a:pPr>
            <a:r>
              <a:rPr lang="en"/>
              <a:t>Good livestreams feel like conversations</a:t>
            </a:r>
            <a:endParaRPr/>
          </a:p>
          <a:p>
            <a:pPr marL="457200" lvl="0" indent="-342900" algn="l" rtl="0">
              <a:spcBef>
                <a:spcPts val="0"/>
              </a:spcBef>
              <a:spcAft>
                <a:spcPts val="0"/>
              </a:spcAft>
              <a:buSzPts val="1800"/>
              <a:buChar char="-"/>
            </a:pPr>
            <a:r>
              <a:rPr lang="en"/>
              <a:t>Participation from hosts, guests, regardless of geography</a:t>
            </a:r>
            <a:endParaRPr/>
          </a:p>
          <a:p>
            <a:pPr marL="457200" lvl="0" indent="-342900" algn="l" rtl="0">
              <a:spcBef>
                <a:spcPts val="0"/>
              </a:spcBef>
              <a:spcAft>
                <a:spcPts val="0"/>
              </a:spcAft>
              <a:buSzPts val="1800"/>
              <a:buChar char="-"/>
            </a:pPr>
            <a:r>
              <a:rPr lang="en"/>
              <a:t>Great, affordable platforms (software). Yay.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266425" y="137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Poll: What’s your current streaminess?</a:t>
            </a:r>
            <a:endParaRPr/>
          </a:p>
        </p:txBody>
      </p:sp>
      <p:sp>
        <p:nvSpPr>
          <p:cNvPr id="118" name="Google Shape;118;p22"/>
          <p:cNvSpPr txBox="1">
            <a:spLocks noGrp="1"/>
          </p:cNvSpPr>
          <p:nvPr>
            <p:ph type="body" idx="1"/>
          </p:nvPr>
        </p:nvSpPr>
        <p:spPr>
          <a:xfrm>
            <a:off x="387900" y="1489825"/>
            <a:ext cx="8246700" cy="3078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lphaUcPeriod"/>
            </a:pPr>
            <a:r>
              <a:rPr lang="en" sz="2400"/>
              <a:t>I’ve </a:t>
            </a:r>
            <a:r>
              <a:rPr lang="en" sz="2400" b="1"/>
              <a:t>never seen a livestream</a:t>
            </a:r>
            <a:r>
              <a:rPr lang="en" sz="2400"/>
              <a:t> before 🙈 🙉 🙊</a:t>
            </a:r>
            <a:endParaRPr sz="2400"/>
          </a:p>
          <a:p>
            <a:pPr marL="457200" lvl="0" indent="-381000" algn="l" rtl="0">
              <a:spcBef>
                <a:spcPts val="0"/>
              </a:spcBef>
              <a:spcAft>
                <a:spcPts val="0"/>
              </a:spcAft>
              <a:buSzPts val="2400"/>
              <a:buAutoNum type="alphaUcPeriod"/>
            </a:pPr>
            <a:r>
              <a:rPr lang="en" sz="2400"/>
              <a:t>I’ve </a:t>
            </a:r>
            <a:r>
              <a:rPr lang="en" sz="2400" b="1"/>
              <a:t>only watched 👀</a:t>
            </a:r>
            <a:r>
              <a:rPr lang="en" sz="2400"/>
              <a:t> livestreams, but </a:t>
            </a:r>
            <a:r>
              <a:rPr lang="en" sz="2400" b="1"/>
              <a:t>never</a:t>
            </a:r>
            <a:r>
              <a:rPr lang="en" sz="2400"/>
              <a:t> </a:t>
            </a:r>
            <a:r>
              <a:rPr lang="en" sz="2400" b="1"/>
              <a:t>participated</a:t>
            </a:r>
            <a:r>
              <a:rPr lang="en" sz="2400"/>
              <a:t>.</a:t>
            </a:r>
            <a:endParaRPr sz="2400"/>
          </a:p>
          <a:p>
            <a:pPr marL="457200" lvl="0" indent="-381000" algn="l" rtl="0">
              <a:spcBef>
                <a:spcPts val="0"/>
              </a:spcBef>
              <a:spcAft>
                <a:spcPts val="0"/>
              </a:spcAft>
              <a:buSzPts val="2400"/>
              <a:buAutoNum type="alphaUcPeriod"/>
            </a:pPr>
            <a:r>
              <a:rPr lang="en" sz="2400"/>
              <a:t>I’ve </a:t>
            </a:r>
            <a:r>
              <a:rPr lang="en" sz="2400" b="1"/>
              <a:t>participated in a livestream</a:t>
            </a:r>
            <a:r>
              <a:rPr lang="en" sz="2400"/>
              <a:t> before 🙋🏻‍♀️</a:t>
            </a:r>
            <a:br>
              <a:rPr lang="en" sz="2400"/>
            </a:br>
            <a:r>
              <a:rPr lang="en" sz="2400"/>
              <a:t>(chat, polls, emoji, claps, camera, discussion)</a:t>
            </a:r>
            <a:endParaRPr sz="2400"/>
          </a:p>
          <a:p>
            <a:pPr marL="457200" lvl="0" indent="-381000" algn="l" rtl="0">
              <a:spcBef>
                <a:spcPts val="0"/>
              </a:spcBef>
              <a:spcAft>
                <a:spcPts val="0"/>
              </a:spcAft>
              <a:buSzPts val="2400"/>
              <a:buAutoNum type="alphaUcPeriod"/>
            </a:pPr>
            <a:r>
              <a:rPr lang="en" sz="2400"/>
              <a:t>I’ve </a:t>
            </a:r>
            <a:r>
              <a:rPr lang="en" sz="2400" b="1"/>
              <a:t>hosted a livestream</a:t>
            </a:r>
            <a:r>
              <a:rPr lang="en" sz="2400"/>
              <a:t> before, </a:t>
            </a:r>
            <a:r>
              <a:rPr lang="en" sz="2400" i="1"/>
              <a:t>fancy me</a:t>
            </a:r>
            <a:r>
              <a:rPr lang="en" sz="2400"/>
              <a:t>! 🦚 </a:t>
            </a:r>
            <a:endParaRPr sz="2400"/>
          </a:p>
          <a:p>
            <a:pPr marL="457200" lvl="0" indent="-381000" algn="l" rtl="0">
              <a:spcBef>
                <a:spcPts val="0"/>
              </a:spcBef>
              <a:spcAft>
                <a:spcPts val="0"/>
              </a:spcAft>
              <a:buSzPts val="2400"/>
              <a:buAutoNum type="alphaUcPeriod"/>
            </a:pPr>
            <a:r>
              <a:rPr lang="en" sz="2400"/>
              <a:t>I’ve done this loads of times, </a:t>
            </a:r>
            <a:r>
              <a:rPr lang="en" sz="2400" b="1"/>
              <a:t>I’m trying to get better 🤸‍♀️</a:t>
            </a:r>
            <a:endParaRPr sz="2400" b="1"/>
          </a:p>
          <a:p>
            <a:pPr marL="457200" lvl="0" indent="-381000" algn="l" rtl="0">
              <a:spcBef>
                <a:spcPts val="0"/>
              </a:spcBef>
              <a:spcAft>
                <a:spcPts val="0"/>
              </a:spcAft>
              <a:buSzPts val="2400"/>
              <a:buAutoNum type="alphaUcPeriod"/>
            </a:pPr>
            <a:r>
              <a:rPr lang="en" sz="2400"/>
              <a:t>I’m actually </a:t>
            </a:r>
            <a:r>
              <a:rPr lang="en" sz="2400" b="1"/>
              <a:t>a total boss</a:t>
            </a:r>
            <a:r>
              <a:rPr lang="en" sz="2400"/>
              <a:t> at livestreaming stuff 🔥</a:t>
            </a:r>
            <a:endParaRPr sz="2400"/>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2116</Words>
  <Application>Microsoft Office PowerPoint</Application>
  <PresentationFormat>On-screen Show (16:9)</PresentationFormat>
  <Paragraphs>339</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Calibri</vt:lpstr>
      <vt:lpstr>Lato</vt:lpstr>
      <vt:lpstr>Roboto Slab</vt:lpstr>
      <vt:lpstr>Roboto</vt:lpstr>
      <vt:lpstr>Arial</vt:lpstr>
      <vt:lpstr>Proxima Nova</vt:lpstr>
      <vt:lpstr>Marina</vt:lpstr>
      <vt:lpstr>Making the most out of social distancing:   Live-streamed citizen science to the rescue!</vt:lpstr>
      <vt:lpstr>Tell us about yourself! Name, org, cit sci event or project (click       and type!)</vt:lpstr>
      <vt:lpstr>PowerPoint Presentation</vt:lpstr>
      <vt:lpstr>How are you feeling about livestreaming?  Anything you want to make SURE we discuss?</vt:lpstr>
      <vt:lpstr>It’s a great time to livestream.</vt:lpstr>
      <vt:lpstr>PowerPoint Presentation</vt:lpstr>
      <vt:lpstr>PowerPoint Presentation</vt:lpstr>
      <vt:lpstr>Why livestream?</vt:lpstr>
      <vt:lpstr>Poll: What’s your current streaminess?</vt:lpstr>
      <vt:lpstr>PowerPoint Presentation</vt:lpstr>
      <vt:lpstr>But you’re here, we’re stoked</vt:lpstr>
      <vt:lpstr>SciStarter </vt:lpstr>
      <vt:lpstr>SciStarter: CitizenScienceMonth.org</vt:lpstr>
      <vt:lpstr>PowerPoint Presentation</vt:lpstr>
      <vt:lpstr>PowerPoint Presentation</vt:lpstr>
      <vt:lpstr>Livestream planning should feel like normal planning. </vt:lpstr>
      <vt:lpstr>Content</vt:lpstr>
      <vt:lpstr>Know Your Audience</vt:lpstr>
      <vt:lpstr>Establish (Audience-Serving) Objectives</vt:lpstr>
      <vt:lpstr>Give Your Audience Control: SciStarter.org/NLM</vt:lpstr>
      <vt:lpstr>More Ways To Give Your Audience Control:</vt:lpstr>
      <vt:lpstr>More Ways To Give Your Audience Control:</vt:lpstr>
      <vt:lpstr>Culture</vt:lpstr>
      <vt:lpstr>Bee yourself</vt:lpstr>
      <vt:lpstr>Moderation! H*ck yeah!</vt:lpstr>
      <vt:lpstr>Your Concerns Related to Moderation:</vt:lpstr>
      <vt:lpstr>SciStarter.org/NLM </vt:lpstr>
      <vt:lpstr>Format - Go 🎡 Crazy</vt:lpstr>
      <vt:lpstr>VOTE! What’s your favorite platform?  As either a viewer or a host</vt:lpstr>
      <vt:lpstr>Logistics</vt:lpstr>
      <vt:lpstr>Quick disclaimer*</vt:lpstr>
      <vt:lpstr>Small group chats: Free Google Hangouts</vt:lpstr>
      <vt:lpstr>Community Building: Free Zoom</vt:lpstr>
      <vt:lpstr>Dedicated Following: Periscope/Facebook Live</vt:lpstr>
      <vt:lpstr>Giant interactive events: Zoom Webinar</vt:lpstr>
      <vt:lpstr>Things to think about when choosing:</vt:lpstr>
      <vt:lpstr>Pick a platform, try it</vt:lpstr>
      <vt:lpstr>It’s ok if you end up being a gif</vt:lpstr>
      <vt:lpstr>Accessibility</vt:lpstr>
      <vt:lpstr>Accessibility</vt:lpstr>
      <vt:lpstr>Bonus: Accessibility tools</vt:lpstr>
      <vt:lpstr>It’s Citizen Science Month</vt:lpstr>
      <vt:lpstr>PowerPoint Presentation</vt:lpstr>
      <vt:lpstr>PowerPoint Presentation</vt:lpstr>
      <vt:lpstr>PowerPoint Presentation</vt:lpstr>
      <vt:lpstr>Example! In-Person to Virtual</vt:lpstr>
      <vt:lpstr>Open Floor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most out of social distancing:   Live-streamed citizen science to the rescue!</dc:title>
  <dc:creator>carol</dc:creator>
  <cp:lastModifiedBy>carolinehewittnickerson@gmail.com</cp:lastModifiedBy>
  <cp:revision>1</cp:revision>
  <dcterms:modified xsi:type="dcterms:W3CDTF">2020-03-30T23:43:14Z</dcterms:modified>
</cp:coreProperties>
</file>