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 id="2147483698"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9144000" cy="6858000" type="screen4x3"/>
  <p:notesSz cx="6858000" cy="9144000"/>
  <p:embeddedFontLst>
    <p:embeddedFont>
      <p:font typeface="Abril Fatface" panose="020B0604020202020204" charset="0"/>
      <p:regular r:id="rId52"/>
    </p:embeddedFont>
    <p:embeddedFont>
      <p:font typeface="Calibri" panose="020F0502020204030204" pitchFamily="34"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Lato" panose="020F0502020204030203" pitchFamily="34"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e9a1860ea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e9a1860ea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6e9a1860ea_0_82: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41f732f0e_5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83" name="Google Shape;383;g741f732f0e_5_296:notes"/>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People </a:t>
            </a:r>
            <a:r>
              <a:rPr lang="en-US" b="1" i="1">
                <a:latin typeface="Times New Roman"/>
                <a:ea typeface="Times New Roman"/>
                <a:cs typeface="Times New Roman"/>
                <a:sym typeface="Times New Roman"/>
              </a:rPr>
              <a:t>are </a:t>
            </a:r>
            <a:r>
              <a:rPr lang="en-US">
                <a:latin typeface="Times New Roman"/>
                <a:ea typeface="Times New Roman"/>
                <a:cs typeface="Times New Roman"/>
                <a:sym typeface="Times New Roman"/>
              </a:rPr>
              <a:t>contributing to science in ways that Whewell could not imagine!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1150" b="1">
                <a:solidFill>
                  <a:srgbClr val="FFFFFF"/>
                </a:solidFill>
                <a:highlight>
                  <a:srgbClr val="222222"/>
                </a:highlight>
                <a:latin typeface="Lato"/>
                <a:ea typeface="Lato"/>
                <a:cs typeface="Lato"/>
                <a:sym typeface="Lato"/>
              </a:rPr>
              <a:t>SETI</a:t>
            </a:r>
            <a:r>
              <a:rPr lang="en-US" sz="1150">
                <a:solidFill>
                  <a:srgbClr val="FFFFFF"/>
                </a:solidFill>
                <a:highlight>
                  <a:srgbClr val="222222"/>
                </a:highlight>
                <a:latin typeface="Lato"/>
                <a:ea typeface="Lato"/>
                <a:cs typeface="Lato"/>
                <a:sym typeface="Lato"/>
              </a:rPr>
              <a:t> (Search for Extraterrestrial Intelligence) is a scientific area whose goal is to detect intelligent life outside Earth. One approach, known as </a:t>
            </a:r>
            <a:r>
              <a:rPr lang="en-US" sz="1150" b="1">
                <a:solidFill>
                  <a:srgbClr val="FFFFFF"/>
                </a:solidFill>
                <a:highlight>
                  <a:srgbClr val="222222"/>
                </a:highlight>
                <a:latin typeface="Lato"/>
                <a:ea typeface="Lato"/>
                <a:cs typeface="Lato"/>
                <a:sym typeface="Lato"/>
              </a:rPr>
              <a:t>radio SETI</a:t>
            </a:r>
            <a:r>
              <a:rPr lang="en-US" sz="1150">
                <a:solidFill>
                  <a:srgbClr val="FFFFFF"/>
                </a:solidFill>
                <a:highlight>
                  <a:srgbClr val="222222"/>
                </a:highlight>
                <a:latin typeface="Lato"/>
                <a:ea typeface="Lato"/>
                <a:cs typeface="Lato"/>
                <a:sym typeface="Lato"/>
              </a:rPr>
              <a:t>, uses radio telescopes to listen for narrow-bandwidth radio signals from space. Such signals are not known to occur naturally, so a detection would provide evidence of extraterrestrial technology.</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a:p>
        </p:txBody>
      </p:sp>
      <p:sp>
        <p:nvSpPr>
          <p:cNvPr id="384" name="Google Shape;384;g741f732f0e_5_296: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741f732f0e_5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741f732f0e_5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0ba22e5e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b="1">
                <a:latin typeface="Times New Roman"/>
                <a:ea typeface="Times New Roman"/>
                <a:cs typeface="Times New Roman"/>
                <a:sym typeface="Times New Roman"/>
              </a:rPr>
              <a:t>About SciStarter.</a:t>
            </a:r>
            <a:endParaRPr sz="1400" b="1">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SciStarter is an online community dedicated to improving the citizen science experience for project managers and participants. There are lots of resources including dedicated people!  </a:t>
            </a:r>
            <a:endParaRPr/>
          </a:p>
        </p:txBody>
      </p:sp>
      <p:sp>
        <p:nvSpPr>
          <p:cNvPr id="403" name="Google Shape;403;g70ba22e5e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0ba22e5ea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Over 3,000 projects and events are searchable by location, scientific topic, and age level, and by joining SciStarter, members can track their contributions and provide valuable feedback. </a:t>
            </a:r>
            <a:endParaRPr/>
          </a:p>
        </p:txBody>
      </p:sp>
      <p:sp>
        <p:nvSpPr>
          <p:cNvPr id="410" name="Google Shape;410;g70ba22e5ea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b0f85e30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b0f85e30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1">
                <a:latin typeface="Times New Roman"/>
                <a:ea typeface="Times New Roman"/>
                <a:cs typeface="Times New Roman"/>
                <a:sym typeface="Times New Roman"/>
              </a:rPr>
              <a:t>Why Join SciStarter?</a:t>
            </a:r>
            <a:endParaRPr sz="1400" b="1">
              <a:latin typeface="Times New Roman"/>
              <a:ea typeface="Times New Roman"/>
              <a:cs typeface="Times New Roman"/>
              <a:sym typeface="Times New Roman"/>
            </a:endParaRPr>
          </a:p>
          <a:p>
            <a:pPr marL="0" lvl="0" indent="0" algn="l" rtl="0">
              <a:spcBef>
                <a:spcPts val="0"/>
              </a:spcBef>
              <a:spcAft>
                <a:spcPts val="0"/>
              </a:spcAft>
              <a:buNone/>
            </a:pPr>
            <a:endParaRPr sz="1400">
              <a:latin typeface="Times New Roman"/>
              <a:ea typeface="Times New Roman"/>
              <a:cs typeface="Times New Roman"/>
              <a:sym typeface="Times New Roman"/>
            </a:endParaRPr>
          </a:p>
          <a:p>
            <a:pPr marL="0" lvl="0" indent="0" algn="l" rtl="0">
              <a:spcBef>
                <a:spcPts val="0"/>
              </a:spcBef>
              <a:spcAft>
                <a:spcPts val="0"/>
              </a:spcAft>
              <a:buNone/>
            </a:pPr>
            <a:r>
              <a:rPr lang="en-US" sz="1400">
                <a:latin typeface="Times New Roman"/>
                <a:ea typeface="Times New Roman"/>
                <a:cs typeface="Times New Roman"/>
                <a:sym typeface="Times New Roman"/>
              </a:rPr>
              <a:t>SciStarter also supports researchers in managing projects, including best practices for engaging participant partners.</a:t>
            </a:r>
            <a:endParaRPr sz="140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US" sz="1400">
                <a:latin typeface="Times New Roman"/>
                <a:ea typeface="Times New Roman"/>
                <a:cs typeface="Times New Roman"/>
                <a:sym typeface="Times New Roman"/>
              </a:rPr>
              <a:t>An identity management system and open integrated registration for participants to more easily engage in multiple citizen science projects, even across platforms and disciplines </a:t>
            </a:r>
            <a:endParaRPr sz="140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US" sz="1400">
                <a:latin typeface="Times New Roman"/>
                <a:ea typeface="Times New Roman"/>
                <a:cs typeface="Times New Roman"/>
                <a:sym typeface="Times New Roman"/>
              </a:rPr>
              <a:t>GIS implementation so would-be participants can find opportunities near them </a:t>
            </a:r>
            <a:endParaRPr sz="140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US" sz="1400">
                <a:latin typeface="Times New Roman"/>
                <a:ea typeface="Times New Roman"/>
                <a:cs typeface="Times New Roman"/>
                <a:sym typeface="Times New Roman"/>
              </a:rPr>
              <a:t>Ability for participants to track their projects, contributions, and volunteer hours to science</a:t>
            </a:r>
            <a:endParaRPr sz="140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US" sz="1400">
                <a:latin typeface="Times New Roman"/>
                <a:ea typeface="Times New Roman"/>
                <a:cs typeface="Times New Roman"/>
                <a:sym typeface="Times New Roman"/>
              </a:rPr>
              <a:t>Participants can create privacy-protected profiles and find people and projects of interest to them</a:t>
            </a:r>
            <a:endParaRPr sz="1400">
              <a:latin typeface="Times New Roman"/>
              <a:ea typeface="Times New Roman"/>
              <a:cs typeface="Times New Roman"/>
              <a:sym typeface="Times New Roman"/>
            </a:endParaRPr>
          </a:p>
        </p:txBody>
      </p:sp>
      <p:sp>
        <p:nvSpPr>
          <p:cNvPr id="420" name="Google Shape;420;g6b0f85e30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0ba22e5ea_0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25" name="Google Shape;425;g70ba22e5ea_0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741f732f0e_5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433" name="Google Shape;433;g741f732f0e_5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A couple of the challenges potential participants face are tools/equipment, and a sense of community.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projects require specific tools that most people are not going to purchase.  Light meter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And while you may participate by submitting observation data, you might feel isolated, that you’ve submitted your information, without really feeling engaged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That’s where libraries come in.  And that’s why we thank the Institute for Museum and Library Services for funding our pilot project 2 years ago!</a:t>
            </a:r>
            <a:endParaRPr/>
          </a:p>
        </p:txBody>
      </p:sp>
      <p:sp>
        <p:nvSpPr>
          <p:cNvPr id="434" name="Google Shape;434;g741f732f0e_5_464: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41f732f0e_6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41f732f0e_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solidFill>
                  <a:schemeClr val="dk1"/>
                </a:solidFill>
                <a:latin typeface="Calibri"/>
                <a:ea typeface="Calibri"/>
                <a:cs typeface="Calibri"/>
                <a:sym typeface="Calibri"/>
              </a:rPr>
              <a:t>Dan</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•6 libraries across the valley – 67 miles east to west. Urban, suburban, rural.</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•Different library systems, rules</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•What is needed for libraries and library users to succeed (information, training, marketing, ease of use)</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•Identify good, established Citizen Science programs of interest</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en-US" sz="1400"/>
              <a:t>And now it is my pleasure to turn it over to one of Rock Star Librarian Partners, Robin Salthouse!</a:t>
            </a:r>
            <a:endParaRPr sz="1400"/>
          </a:p>
          <a:p>
            <a:pPr marL="0" lvl="0" indent="0" algn="l" rtl="0">
              <a:spcBef>
                <a:spcPts val="0"/>
              </a:spcBef>
              <a:spcAft>
                <a:spcPts val="0"/>
              </a:spcAft>
              <a:buNone/>
            </a:pPr>
            <a:endParaRPr sz="14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741f732f0e_5_2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Citizen Science Day 2018 -- Robin</a:t>
            </a:r>
            <a:endParaRPr/>
          </a:p>
          <a:p>
            <a:pPr marL="0" lvl="0" indent="0" algn="l" rtl="0">
              <a:spcBef>
                <a:spcPts val="0"/>
              </a:spcBef>
              <a:spcAft>
                <a:spcPts val="0"/>
              </a:spcAft>
              <a:buNone/>
            </a:pPr>
            <a:endParaRPr/>
          </a:p>
        </p:txBody>
      </p:sp>
      <p:sp>
        <p:nvSpPr>
          <p:cNvPr id="452" name="Google Shape;452;g741f732f0e_5_2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41f732f0e_6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741f732f0e_6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Robin</a:t>
            </a:r>
            <a:endParaRPr/>
          </a:p>
          <a:p>
            <a:pPr marL="0" lvl="0" indent="0" algn="l" rtl="0">
              <a:spcBef>
                <a:spcPts val="0"/>
              </a:spcBef>
              <a:spcAft>
                <a:spcPts val="0"/>
              </a:spcAft>
              <a:buNone/>
            </a:pPr>
            <a:endParaRPr/>
          </a:p>
          <a:p>
            <a:pPr marL="0" lvl="0" indent="0" algn="l" rtl="0">
              <a:spcBef>
                <a:spcPts val="0"/>
              </a:spcBef>
              <a:spcAft>
                <a:spcPts val="0"/>
              </a:spcAft>
              <a:buNone/>
            </a:pPr>
            <a:r>
              <a:rPr lang="en-US"/>
              <a:t>We didn’t just provide tools for the project.  We did so in a convenient, ‘value-added’ way:  </a:t>
            </a:r>
            <a:endParaRPr/>
          </a:p>
          <a:p>
            <a:pPr marL="457200" lvl="0" indent="-228600" algn="l" rtl="0">
              <a:spcBef>
                <a:spcPts val="0"/>
              </a:spcBef>
              <a:spcAft>
                <a:spcPts val="0"/>
              </a:spcAft>
              <a:buSzPts val="1400"/>
              <a:buNone/>
            </a:pPr>
            <a:r>
              <a:rPr lang="en-US"/>
              <a:t>Good instructions for library staff and patrons</a:t>
            </a:r>
            <a:endParaRPr/>
          </a:p>
          <a:p>
            <a:pPr marL="457200" lvl="0" indent="-228600" algn="l" rtl="0">
              <a:spcBef>
                <a:spcPts val="0"/>
              </a:spcBef>
              <a:spcAft>
                <a:spcPts val="0"/>
              </a:spcAft>
              <a:buSzPts val="1400"/>
              <a:buNone/>
            </a:pPr>
            <a:r>
              <a:rPr lang="en-US"/>
              <a:t>‘Extra’ information related to the project topic</a:t>
            </a:r>
            <a:endParaRPr/>
          </a:p>
          <a:p>
            <a:pPr marL="457200" lvl="0" indent="-228600" algn="l" rtl="0">
              <a:spcBef>
                <a:spcPts val="0"/>
              </a:spcBef>
              <a:spcAft>
                <a:spcPts val="0"/>
              </a:spcAft>
              <a:buSzPts val="1400"/>
              <a:buNone/>
            </a:pPr>
            <a:r>
              <a:rPr lang="en-US"/>
              <a:t>Reasonable, self-contained packaging for patron and library ease of 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3" name="Google Shape;463;g741f732f0e_6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41f732f0e_6_1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741f732f0e_6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Robin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Marketing kits: Community partners (EVAC), video with brief kit training, one-on-one engagement, program commercials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Binder provided to each library for training and support</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Staff training: opportunity for staff to look and use kits, how to find kits in library catalog, checkout/checkin process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41f732f0e_5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Robin - With support from the National Network of Libraries of Medicine Pacific Southwest Region, </a:t>
            </a:r>
            <a:endParaRPr/>
          </a:p>
          <a:p>
            <a:pPr marL="0" lvl="0" indent="0" algn="l" rtl="0">
              <a:spcBef>
                <a:spcPts val="0"/>
              </a:spcBef>
              <a:spcAft>
                <a:spcPts val="0"/>
              </a:spcAft>
              <a:buNone/>
            </a:pPr>
            <a:r>
              <a:rPr lang="en-US"/>
              <a:t>We amped it up in 2019.  Providing support and resources for libraries across the country</a:t>
            </a:r>
            <a:endParaRPr/>
          </a:p>
          <a:p>
            <a:pPr marL="0" lvl="0" indent="0" algn="l" rtl="0">
              <a:spcBef>
                <a:spcPts val="0"/>
              </a:spcBef>
              <a:spcAft>
                <a:spcPts val="0"/>
              </a:spcAft>
              <a:buNone/>
            </a:pPr>
            <a:endParaRPr/>
          </a:p>
          <a:p>
            <a:pPr marL="0" lvl="0" indent="0" algn="l" rtl="0">
              <a:spcBef>
                <a:spcPts val="0"/>
              </a:spcBef>
              <a:spcAft>
                <a:spcPts val="0"/>
              </a:spcAft>
              <a:buNone/>
            </a:pPr>
            <a:r>
              <a:rPr lang="en-US"/>
              <a:t>And focusing on an online crowdsourcing project, Stall Catchers.  </a:t>
            </a:r>
            <a:endParaRPr/>
          </a:p>
        </p:txBody>
      </p:sp>
      <p:sp>
        <p:nvSpPr>
          <p:cNvPr id="481" name="Google Shape;481;g741f732f0e_5_2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70ca63b72a_1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70ca63b72a_1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endParaRPr/>
          </a:p>
        </p:txBody>
      </p:sp>
      <p:sp>
        <p:nvSpPr>
          <p:cNvPr id="488" name="Google Shape;488;g70ca63b72a_1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0ca63b72a_1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70ca63b72a_1_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type is the Facilitator’s kit and the second type is the DIY circulating kit.</a:t>
            </a:r>
            <a:endParaRPr/>
          </a:p>
        </p:txBody>
      </p:sp>
      <p:sp>
        <p:nvSpPr>
          <p:cNvPr id="498" name="Google Shape;498;g70ca63b72a_1_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0ca63b72a_1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70ca63b72a_1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also open to the idea of letting teachers check out the kit to try the program with their students. </a:t>
            </a:r>
            <a:endParaRPr/>
          </a:p>
        </p:txBody>
      </p:sp>
      <p:sp>
        <p:nvSpPr>
          <p:cNvPr id="510" name="Google Shape;510;g70ca63b72a_1_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0ca63b72a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70ca63b72a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topics we have as Facilitator’s kits are:</a:t>
            </a:r>
            <a:endParaRPr/>
          </a:p>
          <a:p>
            <a:pPr marL="0" lvl="0" indent="0" algn="l" rtl="0">
              <a:spcBef>
                <a:spcPts val="0"/>
              </a:spcBef>
              <a:spcAft>
                <a:spcPts val="0"/>
              </a:spcAft>
              <a:buNone/>
            </a:pPr>
            <a:endParaRPr/>
          </a:p>
          <a:p>
            <a:pPr marL="800100" lvl="1" indent="-342900" algn="l" rtl="0">
              <a:spcBef>
                <a:spcPts val="0"/>
              </a:spcBef>
              <a:spcAft>
                <a:spcPts val="0"/>
              </a:spcAft>
              <a:buClr>
                <a:schemeClr val="dk1"/>
              </a:buClr>
              <a:buSzPts val="2400"/>
              <a:buFont typeface="Arial"/>
              <a:buChar char="•"/>
            </a:pPr>
            <a:r>
              <a:rPr lang="en-US" sz="2400"/>
              <a:t>Exploring Biodiversity (iNaturalist)</a:t>
            </a:r>
            <a:endParaRPr/>
          </a:p>
          <a:p>
            <a:pPr marL="800100" lvl="1" indent="-190500" algn="l" rtl="0">
              <a:spcBef>
                <a:spcPts val="0"/>
              </a:spcBef>
              <a:spcAft>
                <a:spcPts val="0"/>
              </a:spcAft>
              <a:buClr>
                <a:schemeClr val="dk1"/>
              </a:buClr>
              <a:buSzPts val="2400"/>
              <a:buFont typeface="Arial"/>
              <a:buNone/>
            </a:pPr>
            <a:endParaRPr sz="2400"/>
          </a:p>
          <a:p>
            <a:pPr marL="800100" lvl="1" indent="-342900" algn="l" rtl="0">
              <a:spcBef>
                <a:spcPts val="0"/>
              </a:spcBef>
              <a:spcAft>
                <a:spcPts val="0"/>
              </a:spcAft>
              <a:buClr>
                <a:schemeClr val="dk1"/>
              </a:buClr>
              <a:buSzPts val="2400"/>
              <a:buFont typeface="Arial"/>
              <a:buChar char="•"/>
            </a:pPr>
            <a:r>
              <a:rPr lang="en-US" sz="2400"/>
              <a:t>Monitoring Water Quality (mWater)</a:t>
            </a:r>
            <a:endParaRPr/>
          </a:p>
          <a:p>
            <a:pPr marL="800100" lvl="1" indent="-190500" algn="l" rtl="0">
              <a:spcBef>
                <a:spcPts val="0"/>
              </a:spcBef>
              <a:spcAft>
                <a:spcPts val="0"/>
              </a:spcAft>
              <a:buClr>
                <a:schemeClr val="dk1"/>
              </a:buClr>
              <a:buSzPts val="2400"/>
              <a:buFont typeface="Arial"/>
              <a:buNone/>
            </a:pPr>
            <a:endParaRPr sz="2400"/>
          </a:p>
          <a:p>
            <a:pPr marL="800100" lvl="1" indent="-342900" algn="l" rtl="0">
              <a:spcBef>
                <a:spcPts val="0"/>
              </a:spcBef>
              <a:spcAft>
                <a:spcPts val="0"/>
              </a:spcAft>
              <a:buClr>
                <a:schemeClr val="dk1"/>
              </a:buClr>
              <a:buSzPts val="2400"/>
              <a:buFont typeface="Arial"/>
              <a:buChar char="•"/>
            </a:pPr>
            <a:r>
              <a:rPr lang="en-US" sz="2400"/>
              <a:t>Monitoring Air Quality, which will be available next February 2020.</a:t>
            </a:r>
            <a:endParaRPr sz="1800"/>
          </a:p>
        </p:txBody>
      </p:sp>
      <p:sp>
        <p:nvSpPr>
          <p:cNvPr id="522" name="Google Shape;522;g70ca63b72a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70ca63b72a_1_3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70ca63b72a_1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0ca63b72a_1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70ca63b72a_1_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800"/>
              <a:buFont typeface="Arial"/>
              <a:buNone/>
            </a:pPr>
            <a:endParaRPr sz="1800" b="1"/>
          </a:p>
          <a:p>
            <a:pPr marL="0" lvl="0" indent="0" algn="l" rtl="0">
              <a:spcBef>
                <a:spcPts val="0"/>
              </a:spcBef>
              <a:spcAft>
                <a:spcPts val="0"/>
              </a:spcAft>
              <a:buNone/>
            </a:pPr>
            <a:r>
              <a:rPr lang="en-US"/>
              <a:t>The topics we have as DIY circulating kits are:</a:t>
            </a:r>
            <a:endParaRPr/>
          </a:p>
          <a:p>
            <a:pPr marL="0" lvl="0" indent="0" algn="l" rtl="0">
              <a:spcBef>
                <a:spcPts val="0"/>
              </a:spcBef>
              <a:spcAft>
                <a:spcPts val="0"/>
              </a:spcAft>
              <a:buNone/>
            </a:pPr>
            <a:endParaRPr/>
          </a:p>
          <a:p>
            <a:pPr marL="548640" lvl="1" indent="-342900" algn="l" rtl="0">
              <a:spcBef>
                <a:spcPts val="600"/>
              </a:spcBef>
              <a:spcAft>
                <a:spcPts val="0"/>
              </a:spcAft>
              <a:buClr>
                <a:schemeClr val="dk1"/>
              </a:buClr>
              <a:buSzPts val="2400"/>
              <a:buFont typeface="Arial"/>
              <a:buChar char="•"/>
            </a:pPr>
            <a:r>
              <a:rPr lang="en-US" sz="2400"/>
              <a:t>Monitoring Water Quality (mWater Surveyor)</a:t>
            </a:r>
            <a:endParaRPr/>
          </a:p>
          <a:p>
            <a:pPr marL="548640" lvl="1" indent="-342900" algn="l" rtl="0">
              <a:spcBef>
                <a:spcPts val="1200"/>
              </a:spcBef>
              <a:spcAft>
                <a:spcPts val="0"/>
              </a:spcAft>
              <a:buClr>
                <a:schemeClr val="dk1"/>
              </a:buClr>
              <a:buSzPts val="2400"/>
              <a:buFont typeface="Arial"/>
              <a:buChar char="•"/>
            </a:pPr>
            <a:r>
              <a:rPr lang="en-US" sz="2400"/>
              <a:t>Globe At Night: Light Pollution Monitoring (Globe at Night)</a:t>
            </a:r>
            <a:endParaRPr/>
          </a:p>
          <a:p>
            <a:pPr marL="0" lvl="0" indent="0" algn="l" rtl="0">
              <a:spcBef>
                <a:spcPts val="600"/>
              </a:spcBef>
              <a:spcAft>
                <a:spcPts val="0"/>
              </a:spcAft>
              <a:buNone/>
            </a:pPr>
            <a:endParaRPr sz="1800"/>
          </a:p>
        </p:txBody>
      </p:sp>
      <p:sp>
        <p:nvSpPr>
          <p:cNvPr id="548" name="Google Shape;548;g70ca63b72a_1_3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70ca63b72a_1_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70ca63b72a_1_3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48640" lvl="1" indent="-342900" algn="l" rtl="0">
              <a:spcBef>
                <a:spcPts val="0"/>
              </a:spcBef>
              <a:spcAft>
                <a:spcPts val="0"/>
              </a:spcAft>
              <a:buClr>
                <a:schemeClr val="dk1"/>
              </a:buClr>
              <a:buSzPts val="2400"/>
              <a:buFont typeface="Arial"/>
              <a:buChar char="•"/>
            </a:pPr>
            <a:r>
              <a:rPr lang="en-US" sz="2400"/>
              <a:t>Clouds (GLOBE Observer)</a:t>
            </a:r>
            <a:endParaRPr/>
          </a:p>
          <a:p>
            <a:pPr marL="548640" lvl="1" indent="-342900" algn="l" rtl="0">
              <a:spcBef>
                <a:spcPts val="1200"/>
              </a:spcBef>
              <a:spcAft>
                <a:spcPts val="0"/>
              </a:spcAft>
              <a:buClr>
                <a:schemeClr val="dk1"/>
              </a:buClr>
              <a:buSzPts val="2400"/>
              <a:buFont typeface="Arial"/>
              <a:buChar char="•"/>
            </a:pPr>
            <a:r>
              <a:rPr lang="en-US" sz="2400"/>
              <a:t>Mosquito Habitat Mapper (GLOBE Observer)</a:t>
            </a:r>
            <a:endParaRPr/>
          </a:p>
          <a:p>
            <a:pPr marL="548640" lvl="1" indent="-342900" algn="l" rtl="0">
              <a:spcBef>
                <a:spcPts val="1200"/>
              </a:spcBef>
              <a:spcAft>
                <a:spcPts val="0"/>
              </a:spcAft>
              <a:buClr>
                <a:schemeClr val="dk1"/>
              </a:buClr>
              <a:buSzPts val="2400"/>
              <a:buFont typeface="Arial"/>
              <a:buChar char="•"/>
            </a:pPr>
            <a:r>
              <a:rPr lang="en-US" sz="2400"/>
              <a:t>The only one not showing here is again the Monitoring Air Quality, which will be available February next year.</a:t>
            </a:r>
            <a:endParaRPr sz="2400"/>
          </a:p>
        </p:txBody>
      </p:sp>
      <p:sp>
        <p:nvSpPr>
          <p:cNvPr id="563" name="Google Shape;563;g70ca63b72a_1_3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70ca63b72a_1_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70ca63b72a_1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800"/>
              <a:buFont typeface="Arial"/>
              <a:buNone/>
            </a:pPr>
            <a:endParaRPr sz="1800" b="1"/>
          </a:p>
          <a:p>
            <a:pPr marL="0" lvl="0" indent="0" algn="l" rtl="0">
              <a:spcBef>
                <a:spcPts val="0"/>
              </a:spcBef>
              <a:spcAft>
                <a:spcPts val="0"/>
              </a:spcAft>
              <a:buNone/>
            </a:pPr>
            <a:r>
              <a:rPr lang="en-US" sz="1800"/>
              <a:t>Now I would like to share with you our success story of hosting multi-session mosquito habitat mapper program when I field tested the mosquito habitat mapper kit this past September. </a:t>
            </a:r>
            <a:endParaRPr/>
          </a:p>
          <a:p>
            <a:pPr marL="0" lvl="0" indent="0" algn="l" rtl="0">
              <a:spcBef>
                <a:spcPts val="0"/>
              </a:spcBef>
              <a:spcAft>
                <a:spcPts val="0"/>
              </a:spcAft>
              <a:buClr>
                <a:schemeClr val="dk1"/>
              </a:buClr>
              <a:buSzPts val="1800"/>
              <a:buFont typeface="Calibri"/>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578" name="Google Shape;578;g70ca63b72a_1_3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70ca63b72a_1_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70ca63b72a_1_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Calibri"/>
              <a:buChar char="-"/>
            </a:pPr>
            <a:br>
              <a:rPr lang="en-US" sz="1800"/>
            </a:br>
            <a:endParaRPr sz="1800"/>
          </a:p>
          <a:p>
            <a:pPr marL="0" lvl="0" indent="0" algn="l" rtl="0">
              <a:spcBef>
                <a:spcPts val="0"/>
              </a:spcBef>
              <a:spcAft>
                <a:spcPts val="0"/>
              </a:spcAft>
              <a:buNone/>
            </a:pPr>
            <a:endParaRPr sz="1800"/>
          </a:p>
        </p:txBody>
      </p:sp>
      <p:sp>
        <p:nvSpPr>
          <p:cNvPr id="593" name="Google Shape;593;g70ca63b72a_1_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70ca63b72a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70ca63b72a_1_3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85750" lvl="0" indent="-171450" algn="l" rtl="0">
              <a:spcBef>
                <a:spcPts val="0"/>
              </a:spcBef>
              <a:spcAft>
                <a:spcPts val="0"/>
              </a:spcAft>
              <a:buClr>
                <a:schemeClr val="dk1"/>
              </a:buClr>
              <a:buSzPts val="1800"/>
              <a:buFont typeface="Calibri"/>
              <a:buNone/>
            </a:pPr>
            <a:endParaRPr sz="1800"/>
          </a:p>
        </p:txBody>
      </p:sp>
      <p:sp>
        <p:nvSpPr>
          <p:cNvPr id="607" name="Google Shape;607;g70ca63b72a_1_3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70ca63b72a_1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70ca63b72a_1_3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endParaRPr sz="1800"/>
          </a:p>
        </p:txBody>
      </p:sp>
      <p:sp>
        <p:nvSpPr>
          <p:cNvPr id="619" name="Google Shape;619;g70ca63b72a_1_3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0ca63b72a_1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70ca63b72a_1_4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632" name="Google Shape;632;g70ca63b72a_1_4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70ca63b72a_1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70ca63b72a_1_4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For Global Citizen Science Month 2020, we have a few ideas, include hosting a prototyping hackathon and citizen science programs using the kits we created. We are also thinking about offering weekly Citizen Science program using connected- or gamified-learning approach, especially if you are interested in engaging teens.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We have branches already planning to offer NeiSci Game-a-thon or tournament for Global Cit Sci Month 2020. This is a great way to segue into authentic citizen science projects once they understand the extent of many pressing environmental or health issues through the games they played.</a:t>
            </a:r>
            <a:endParaRPr/>
          </a:p>
          <a:p>
            <a:pPr marL="171450" lvl="0" indent="-171450" algn="l" rtl="0">
              <a:spcBef>
                <a:spcPts val="0"/>
              </a:spcBef>
              <a:spcAft>
                <a:spcPts val="0"/>
              </a:spcAft>
              <a:buClr>
                <a:schemeClr val="dk1"/>
              </a:buClr>
              <a:buSzPts val="1200"/>
              <a:buFont typeface="Arial"/>
              <a:buChar char="•"/>
            </a:pP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a:p>
        </p:txBody>
      </p:sp>
      <p:sp>
        <p:nvSpPr>
          <p:cNvPr id="645" name="Google Shape;645;g70ca63b72a_1_4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0ca63b72a_1_4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70ca63b72a_1_4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Here is my contact information. Please feel free to reach to me if you have any questions about the Neighborhood Science program or about our kits.</a:t>
            </a:r>
            <a:endParaRPr/>
          </a:p>
        </p:txBody>
      </p:sp>
      <p:sp>
        <p:nvSpPr>
          <p:cNvPr id="657" name="Google Shape;657;g70ca63b72a_1_4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70ba22e5e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70ba22e5e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Caroline?</a:t>
            </a:r>
            <a:endParaRPr/>
          </a:p>
        </p:txBody>
      </p:sp>
      <p:sp>
        <p:nvSpPr>
          <p:cNvPr id="669" name="Google Shape;669;g70ba22e5e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70ba22e5ea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75" name="Google Shape;675;g70ba22e5ea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endParaRPr/>
          </a:p>
        </p:txBody>
      </p:sp>
      <p:sp>
        <p:nvSpPr>
          <p:cNvPr id="676" name="Google Shape;676;g70ba22e5ea_0_502: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6b05585241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86" name="Google Shape;686;g6b05585241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70ba22e5ea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710" name="Google Shape;710;g70ba22e5ea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711" name="Google Shape;711;g70ba22e5ea_0_420: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00"/>
              <a:buFont typeface="Calibri"/>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6b05585241_0_2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6b05585241_0_2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6b05585241_0_2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70ca63b72a_1_2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Caroline</a:t>
            </a:r>
            <a:endParaRPr/>
          </a:p>
        </p:txBody>
      </p:sp>
      <p:sp>
        <p:nvSpPr>
          <p:cNvPr id="730" name="Google Shape;730;g70ca63b72a_1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70ca63b72a_1_2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70ca63b72a_1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70ca63b72a_1_2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70ca63b72a_1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70ca63b72a_1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Caroline</a:t>
            </a:r>
            <a:endParaRPr/>
          </a:p>
        </p:txBody>
      </p:sp>
      <p:sp>
        <p:nvSpPr>
          <p:cNvPr id="746" name="Google Shape;746;g70ca63b72a_1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b05585241_7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752" name="Google Shape;752;g6b05585241_7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endParaRPr/>
          </a:p>
        </p:txBody>
      </p:sp>
      <p:sp>
        <p:nvSpPr>
          <p:cNvPr id="753" name="Google Shape;753;g6b05585241_7_7: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6b05585241_7_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6b05585241_7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g6b05585241_7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70ca63b72a_1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00" name="Google Shape;800;g70ca63b72a_1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Brooks (5 minutes)</a:t>
            </a:r>
            <a:endParaRPr/>
          </a:p>
        </p:txBody>
      </p:sp>
      <p:sp>
        <p:nvSpPr>
          <p:cNvPr id="347" name="Google Shape;3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b0f85e30c_0_2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b0f85e30c_0_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rgbClr val="222222"/>
              </a:buClr>
              <a:buSzPts val="1400"/>
              <a:buChar char="●"/>
            </a:pPr>
            <a:r>
              <a:rPr lang="en-US" sz="1400">
                <a:solidFill>
                  <a:srgbClr val="222222"/>
                </a:solidFill>
                <a:highlight>
                  <a:schemeClr val="lt1"/>
                </a:highlight>
              </a:rPr>
              <a:t>Citizen science is a fairly new term but an old practice. </a:t>
            </a:r>
            <a:endParaRPr sz="1400">
              <a:solidFill>
                <a:srgbClr val="222222"/>
              </a:solidFill>
              <a:highlight>
                <a:schemeClr val="lt1"/>
              </a:highlight>
            </a:endParaRPr>
          </a:p>
          <a:p>
            <a:pPr marL="457200" lvl="0" indent="-317500" algn="l" rtl="0">
              <a:spcBef>
                <a:spcPts val="0"/>
              </a:spcBef>
              <a:spcAft>
                <a:spcPts val="0"/>
              </a:spcAft>
              <a:buClr>
                <a:srgbClr val="222222"/>
              </a:buClr>
              <a:buSzPts val="1400"/>
              <a:buChar char="●"/>
            </a:pPr>
            <a:r>
              <a:rPr lang="en-US" sz="1400">
                <a:solidFill>
                  <a:srgbClr val="222222"/>
                </a:solidFill>
                <a:highlight>
                  <a:schemeClr val="lt1"/>
                </a:highlight>
              </a:rPr>
              <a:t>Prior to the 20th century, science was often the pursuit of amateur or self-funded researchers such as Sir Isaac Newton, Benjamin Franklin, Mary Anning, and Charles Darwin. </a:t>
            </a:r>
            <a:endParaRPr sz="1400">
              <a:solidFill>
                <a:srgbClr val="222222"/>
              </a:solidFill>
              <a:highlight>
                <a:schemeClr val="lt1"/>
              </a:highlight>
            </a:endParaRPr>
          </a:p>
          <a:p>
            <a:pPr marL="457200" lvl="0" indent="-317500" algn="l" rtl="0">
              <a:spcBef>
                <a:spcPts val="0"/>
              </a:spcBef>
              <a:spcAft>
                <a:spcPts val="0"/>
              </a:spcAft>
              <a:buClr>
                <a:srgbClr val="222222"/>
              </a:buClr>
              <a:buSzPts val="1400"/>
              <a:buChar char="●"/>
            </a:pPr>
            <a:r>
              <a:rPr lang="en-US" sz="1400">
                <a:solidFill>
                  <a:srgbClr val="222222"/>
                </a:solidFill>
                <a:highlight>
                  <a:schemeClr val="lt1"/>
                </a:highlight>
              </a:rPr>
              <a:t>By the mid-20th century, however, science was dominated by researchers employed by universities and government research laboratories. </a:t>
            </a:r>
            <a:endParaRPr sz="1400">
              <a:solidFill>
                <a:srgbClr val="222222"/>
              </a:solidFill>
              <a:highlight>
                <a:schemeClr val="lt1"/>
              </a:highlight>
            </a:endParaRPr>
          </a:p>
          <a:p>
            <a:pPr marL="457200" lvl="0" indent="-317500" algn="l" rtl="0">
              <a:spcBef>
                <a:spcPts val="0"/>
              </a:spcBef>
              <a:spcAft>
                <a:spcPts val="0"/>
              </a:spcAft>
              <a:buClr>
                <a:srgbClr val="222222"/>
              </a:buClr>
              <a:buSzPts val="1400"/>
              <a:buChar char="●"/>
            </a:pPr>
            <a:r>
              <a:rPr lang="en-US" sz="1400">
                <a:solidFill>
                  <a:srgbClr val="222222"/>
                </a:solidFill>
                <a:highlight>
                  <a:schemeClr val="lt1"/>
                </a:highlight>
              </a:rPr>
              <a:t>By the 1970s, this transformation was being called into question.</a:t>
            </a:r>
            <a:endParaRPr sz="1400">
              <a:solidFill>
                <a:srgbClr val="222222"/>
              </a:solidFill>
              <a:highlight>
                <a:schemeClr val="lt1"/>
              </a:highlight>
            </a:endParaRPr>
          </a:p>
          <a:p>
            <a:pPr marL="457200" lvl="0" indent="-317500" algn="l" rtl="0">
              <a:spcBef>
                <a:spcPts val="0"/>
              </a:spcBef>
              <a:spcAft>
                <a:spcPts val="0"/>
              </a:spcAft>
              <a:buClr>
                <a:srgbClr val="222222"/>
              </a:buClr>
              <a:buSzPts val="1400"/>
              <a:buChar char="●"/>
            </a:pPr>
            <a:r>
              <a:rPr lang="en-US" sz="1400">
                <a:solidFill>
                  <a:srgbClr val="222222"/>
                </a:solidFill>
                <a:highlight>
                  <a:schemeClr val="lt1"/>
                </a:highlight>
              </a:rPr>
              <a:t>Definitions of citizen science vary somewhat, but common to all is the ability of non-scientists to use science to gather/analyze data to address issues ranging from biodiversity to clean air and water to alzheimer's research.</a:t>
            </a:r>
            <a:endParaRPr sz="1400">
              <a:solidFill>
                <a:srgbClr val="222222"/>
              </a:solidFill>
              <a:highlight>
                <a:schemeClr val="lt1"/>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b0f85e30c_0_15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b0f85e30c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sz="1400"/>
              <a:t>One great example of the power of citizen science and crowdsourcing is William /Huewell/. Keep in mind that this was done long before cell phones, satellites, and the internet.</a:t>
            </a:r>
            <a:endParaRPr sz="1400"/>
          </a:p>
          <a:p>
            <a:pPr marL="0" lvl="0" indent="0" algn="l" rtl="0">
              <a:spcBef>
                <a:spcPts val="0"/>
              </a:spcBef>
              <a:spcAft>
                <a:spcPts val="0"/>
              </a:spcAft>
              <a:buNone/>
            </a:pPr>
            <a:endParaRPr sz="1400"/>
          </a:p>
          <a:p>
            <a:pPr marL="457200" lvl="0" indent="-317500" algn="l" rtl="0">
              <a:spcBef>
                <a:spcPts val="0"/>
              </a:spcBef>
              <a:spcAft>
                <a:spcPts val="0"/>
              </a:spcAft>
              <a:buSzPts val="1400"/>
              <a:buChar char="●"/>
            </a:pPr>
            <a:r>
              <a:rPr lang="en-US" sz="1400"/>
              <a:t>With the consent of the British Admiralty, Whewell coordinated thousands of people in nine nations and colonies on both sides of the Atlantic in the synchronized measurement of tides. At over 650 tidal stations, volunteers followed Whewell’s instructions for measuring tides every 15 minutes, around the clock, during the same two week period in June 1835. Volunteers in the “great tide experiment” included dockyard officials, sailors, harbormasters, local tide table markers, coastal surveyors, professional military men, and amateur observers.</a:t>
            </a:r>
            <a:endParaRPr sz="1400"/>
          </a:p>
          <a:p>
            <a:pPr marL="0" lvl="0" indent="0" algn="l" rtl="0">
              <a:spcBef>
                <a:spcPts val="0"/>
              </a:spcBef>
              <a:spcAft>
                <a:spcPts val="0"/>
              </a:spcAft>
              <a:buNone/>
            </a:pPr>
            <a:endParaRPr sz="1400"/>
          </a:p>
          <a:p>
            <a:pPr marL="457200" lvl="0" indent="-317500" algn="l" rtl="0">
              <a:spcBef>
                <a:spcPts val="0"/>
              </a:spcBef>
              <a:spcAft>
                <a:spcPts val="0"/>
              </a:spcAft>
              <a:buSzPts val="1400"/>
              <a:buChar char="●"/>
            </a:pPr>
            <a:r>
              <a:rPr lang="en-US" sz="1400"/>
              <a:t>Whewell was one learned, academic scholars who pursued science as a profession, having coined the term scientist to distinguish himself from hobbyists.  Unfortunately, he also took all the credit for the work that these citizen scientists had done.</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41f732f0e_5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69" name="Google Shape;369;g741f732f0e_5_215:notes"/>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Even though most of us enjoy science and nature, and may know our communities quite well, much of scientific research is hidden away in universities and labs.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Scientists need data - place and time based observations; the ability to distinguish subtle differences and nuances in data that computers can’t; </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370" name="Google Shape;370;g741f732f0e_5_215: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b0f85e30c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76" name="Google Shape;376;g6b0f85e30c_0_12:notes"/>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This is a key point of citizen science in the STEM realm - people are not just learning about science, they are actively contributing to *real* scientific research.</a:t>
            </a:r>
            <a:endParaRPr sz="1200" b="0" i="0" u="none" strike="noStrike" cap="none">
              <a:solidFill>
                <a:schemeClr val="dk1"/>
              </a:solidFill>
              <a:latin typeface="Arial"/>
              <a:ea typeface="Arial"/>
              <a:cs typeface="Arial"/>
              <a:sym typeface="Arial"/>
            </a:endParaRPr>
          </a:p>
        </p:txBody>
      </p:sp>
      <p:sp>
        <p:nvSpPr>
          <p:cNvPr id="377" name="Google Shape;377;g6b0f85e30c_0_12: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 name="Google Shape;95;p1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 name="Google Shape;107;p1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7"/>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8"/>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8"/>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8" name="Google Shape;138;p2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2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2"/>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2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4"/>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2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27"/>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2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4" name="Google Shape;184;p2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0"/>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30"/>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3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1"/>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 name="Google Shape;197;p31"/>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1"/>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31"/>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4"/>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5" name="Google Shape;215;p34"/>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5"/>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2" name="Google Shape;222;p35"/>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3" name="Google Shape;223;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3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37"/>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38"/>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41" name="Google Shape;241;p38"/>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50" name="Google Shape;250;p4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2" name="Google Shape;252;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56" name="Google Shape;256;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7" name="Google Shape;257;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8" name="Google Shape;258;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9"/>
        <p:cNvGrpSpPr/>
        <p:nvPr/>
      </p:nvGrpSpPr>
      <p:grpSpPr>
        <a:xfrm>
          <a:off x="0" y="0"/>
          <a:ext cx="0" cy="0"/>
          <a:chOff x="0" y="0"/>
          <a:chExt cx="0" cy="0"/>
        </a:xfrm>
      </p:grpSpPr>
      <p:sp>
        <p:nvSpPr>
          <p:cNvPr id="260" name="Google Shape;260;p42"/>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61" name="Google Shape;261;p4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2" name="Google Shape;262;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3" name="Google Shape;263;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4" name="Google Shape;264;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 name="Google Shape;267;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8" name="Google Shape;268;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71" name="Google Shape;271;p4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72" name="Google Shape;272;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3" name="Google Shape;273;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4" name="Google Shape;274;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77" name="Google Shape;277;p4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4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0" name="Google Shape;280;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1" name="Google Shape;281;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2"/>
        <p:cNvGrpSpPr/>
        <p:nvPr/>
      </p:nvGrpSpPr>
      <p:grpSpPr>
        <a:xfrm>
          <a:off x="0" y="0"/>
          <a:ext cx="0" cy="0"/>
          <a:chOff x="0" y="0"/>
          <a:chExt cx="0" cy="0"/>
        </a:xfrm>
      </p:grpSpPr>
      <p:sp>
        <p:nvSpPr>
          <p:cNvPr id="283" name="Google Shape;283;p4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84" name="Google Shape;284;p46"/>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5" name="Google Shape;285;p46"/>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6" name="Google Shape;286;p46"/>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7" name="Google Shape;287;p46"/>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8" name="Google Shape;288;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9" name="Google Shape;289;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0" name="Google Shape;290;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93" name="Google Shape;293;p4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4" name="Google Shape;294;p47"/>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5" name="Google Shape;295;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6" name="Google Shape;296;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7" name="Google Shape;297;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300" name="Google Shape;300;p48"/>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8"/>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02" name="Google Shape;302;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3" name="Google Shape;303;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4" name="Google Shape;304;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307" name="Google Shape;307;p49"/>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8" name="Google Shape;308;p4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9" name="Google Shape;309;p4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0" name="Google Shape;310;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313" name="Google Shape;313;p5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5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5" name="Google Shape;315;p5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 name="Google Shape;316;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A close up of a logo&#10;&#10;Description automatically generated"/>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Google Shape;86;p13" descr="A close up of a logo&#10;&#10;Description automatically generated"/>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87" name="Google Shape;87;p1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Google Shape;162;p25" descr="A close up of a logo&#10;&#10;Description automatically generated"/>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63" name="Google Shape;163;p2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2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2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4" name="Google Shape;244;p3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5" name="Google Shape;245;p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6" name="Google Shape;246;p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7" name="Google Shape;247;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log.scistarter.com/2019/11/citizen-science-month-and-beyond-at-your-library-ideas-tips-and-resources-from-scistarter-and-star-net/" TargetMode="Externa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51.jp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56.jp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hyperlink" Target="https://stallcatchers.com/" TargetMode="External"/><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hyperlink" Target="https://www.theclimatetrail.com/#about-intro" TargetMode="External"/><Relationship Id="rId5" Type="http://schemas.openxmlformats.org/officeDocument/2006/relationships/hyperlink" Target="https://earthgames.org/" TargetMode="External"/><Relationship Id="rId4" Type="http://schemas.openxmlformats.org/officeDocument/2006/relationships/hyperlink" Target="http://playing4theplanet.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57.jpg"/><Relationship Id="rId4" Type="http://schemas.openxmlformats.org/officeDocument/2006/relationships/hyperlink" Target="mailto:vbyrd@lapl.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58.jp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g"/><Relationship Id="rId1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74.jpg"/><Relationship Id="rId12" Type="http://schemas.openxmlformats.org/officeDocument/2006/relationships/image" Target="../media/image79.png"/><Relationship Id="rId17" Type="http://schemas.openxmlformats.org/officeDocument/2006/relationships/image" Target="../media/image84.jpg"/><Relationship Id="rId2" Type="http://schemas.openxmlformats.org/officeDocument/2006/relationships/notesSlide" Target="../notesSlides/notesSlide44.xml"/><Relationship Id="rId16"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jp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457200" y="483113"/>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Lato"/>
                <a:ea typeface="Lato"/>
                <a:cs typeface="Lato"/>
                <a:sym typeface="Lato"/>
              </a:rPr>
              <a:t>Want to view a recording of this webinar?</a:t>
            </a:r>
            <a:endParaRPr b="1">
              <a:solidFill>
                <a:schemeClr val="lt1"/>
              </a:solidFill>
              <a:latin typeface="Lato"/>
              <a:ea typeface="Lato"/>
              <a:cs typeface="Lato"/>
              <a:sym typeface="Lato"/>
            </a:endParaRPr>
          </a:p>
        </p:txBody>
      </p:sp>
      <p:sp>
        <p:nvSpPr>
          <p:cNvPr id="324" name="Google Shape;324;p52"/>
          <p:cNvSpPr txBox="1">
            <a:spLocks noGrp="1"/>
          </p:cNvSpPr>
          <p:nvPr>
            <p:ph type="body" idx="1"/>
          </p:nvPr>
        </p:nvSpPr>
        <p:spPr>
          <a:xfrm>
            <a:off x="457200" y="2137900"/>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b="1" dirty="0">
                <a:solidFill>
                  <a:schemeClr val="lt1"/>
                </a:solidFill>
                <a:latin typeface="Lato"/>
                <a:ea typeface="Lato"/>
                <a:cs typeface="Lato"/>
                <a:sym typeface="Lato"/>
              </a:rPr>
              <a:t>View recording </a:t>
            </a:r>
            <a:r>
              <a:rPr lang="en-US" b="1" dirty="0">
                <a:solidFill>
                  <a:schemeClr val="accent6"/>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here.</a:t>
            </a:r>
            <a:endParaRPr b="1" dirty="0">
              <a:solidFill>
                <a:schemeClr val="accent6"/>
              </a:solidFill>
              <a:latin typeface="Lato"/>
              <a:ea typeface="Lato"/>
              <a:cs typeface="Lato"/>
              <a:sym typeface="Lato"/>
            </a:endParaRPr>
          </a:p>
          <a:p>
            <a:pPr marL="0" lvl="0" indent="0" algn="l" rtl="0">
              <a:spcBef>
                <a:spcPts val="640"/>
              </a:spcBef>
              <a:spcAft>
                <a:spcPts val="0"/>
              </a:spcAft>
              <a:buNone/>
            </a:pPr>
            <a:endParaRPr b="1" dirty="0">
              <a:solidFill>
                <a:schemeClr val="lt1"/>
              </a:solidFill>
              <a:latin typeface="Lato"/>
              <a:ea typeface="Lato"/>
              <a:cs typeface="Lato"/>
              <a:sym typeface="Lato"/>
            </a:endParaRPr>
          </a:p>
          <a:p>
            <a:pPr marL="0" lvl="0" indent="0" algn="l" rtl="0">
              <a:spcBef>
                <a:spcPts val="640"/>
              </a:spcBef>
              <a:spcAft>
                <a:spcPts val="0"/>
              </a:spcAft>
              <a:buNone/>
            </a:pPr>
            <a:r>
              <a:rPr lang="en-US" b="1" dirty="0">
                <a:solidFill>
                  <a:schemeClr val="lt1"/>
                </a:solidFill>
                <a:latin typeface="Lato"/>
                <a:ea typeface="Lato"/>
                <a:cs typeface="Lato"/>
                <a:sym typeface="Lato"/>
              </a:rPr>
              <a:t>Feel free to download these slides and edit them as you see fit for your programs!</a:t>
            </a:r>
            <a:endParaRPr b="1" dirty="0">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title"/>
          </p:nvPr>
        </p:nvSpPr>
        <p:spPr>
          <a:xfrm>
            <a:off x="495299" y="272257"/>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US" sz="3600">
                <a:solidFill>
                  <a:srgbClr val="EF4803"/>
                </a:solidFill>
                <a:latin typeface="Helvetica Neue"/>
                <a:ea typeface="Helvetica Neue"/>
                <a:cs typeface="Helvetica Neue"/>
                <a:sym typeface="Helvetica Neue"/>
              </a:rPr>
              <a:t>Someone you know is a </a:t>
            </a:r>
            <a:br>
              <a:rPr lang="en-US" sz="3600">
                <a:latin typeface="Helvetica Neue"/>
                <a:ea typeface="Helvetica Neue"/>
                <a:cs typeface="Helvetica Neue"/>
                <a:sym typeface="Helvetica Neue"/>
              </a:rPr>
            </a:br>
            <a:r>
              <a:rPr lang="en-US" sz="3600">
                <a:solidFill>
                  <a:srgbClr val="EF4803"/>
                </a:solidFill>
                <a:latin typeface="Helvetica Neue"/>
                <a:ea typeface="Helvetica Neue"/>
                <a:cs typeface="Helvetica Neue"/>
                <a:sym typeface="Helvetica Neue"/>
              </a:rPr>
              <a:t>CITIZEN SCIENTIST</a:t>
            </a:r>
            <a:endParaRPr/>
          </a:p>
        </p:txBody>
      </p:sp>
      <p:sp>
        <p:nvSpPr>
          <p:cNvPr id="387" name="Google Shape;387;p61" descr="&quot;&quot;"/>
          <p:cNvSpPr txBox="1"/>
          <p:nvPr/>
        </p:nvSpPr>
        <p:spPr>
          <a:xfrm>
            <a:off x="304800" y="1524000"/>
            <a:ext cx="2590800" cy="5334000"/>
          </a:xfrm>
          <a:prstGeom prst="rect">
            <a:avLst/>
          </a:prstGeom>
          <a:solidFill>
            <a:srgbClr val="EF4803">
              <a:alpha val="8196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388" name="Google Shape;388;p61"/>
          <p:cNvSpPr txBox="1"/>
          <p:nvPr/>
        </p:nvSpPr>
        <p:spPr>
          <a:xfrm>
            <a:off x="76200" y="1511300"/>
            <a:ext cx="3048000" cy="137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0" i="1" u="none" strike="noStrike" cap="none">
                <a:solidFill>
                  <a:schemeClr val="lt1"/>
                </a:solidFill>
                <a:latin typeface="Helvetica Neue"/>
                <a:ea typeface="Helvetica Neue"/>
                <a:cs typeface="Helvetica Neue"/>
                <a:sym typeface="Helvetica Neue"/>
              </a:rPr>
              <a:t>eBird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1.5 million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reports</a:t>
            </a:r>
            <a:endParaRPr sz="1400" b="0" i="0" u="none" strike="noStrike" cap="none">
              <a:solidFill>
                <a:srgbClr val="000000"/>
              </a:solidFill>
              <a:latin typeface="Arial"/>
              <a:ea typeface="Arial"/>
              <a:cs typeface="Arial"/>
              <a:sym typeface="Arial"/>
            </a:endParaRPr>
          </a:p>
        </p:txBody>
      </p:sp>
      <p:pic>
        <p:nvPicPr>
          <p:cNvPr id="389" name="Google Shape;389;p61" descr="man holding pigeon"/>
          <p:cNvPicPr preferRelativeResize="0"/>
          <p:nvPr/>
        </p:nvPicPr>
        <p:blipFill rotWithShape="1">
          <a:blip r:embed="rId3">
            <a:alphaModFix/>
          </a:blip>
          <a:srcRect b="7842"/>
          <a:stretch/>
        </p:blipFill>
        <p:spPr>
          <a:xfrm>
            <a:off x="304800" y="2895600"/>
            <a:ext cx="2593974" cy="3581398"/>
          </a:xfrm>
          <a:prstGeom prst="rect">
            <a:avLst/>
          </a:prstGeom>
          <a:noFill/>
          <a:ln>
            <a:noFill/>
          </a:ln>
        </p:spPr>
      </p:pic>
      <p:sp>
        <p:nvSpPr>
          <p:cNvPr id="390" name="Google Shape;390;p61" descr="&quot;&quot;"/>
          <p:cNvSpPr txBox="1"/>
          <p:nvPr/>
        </p:nvSpPr>
        <p:spPr>
          <a:xfrm>
            <a:off x="3276600" y="1524000"/>
            <a:ext cx="2590800" cy="5334000"/>
          </a:xfrm>
          <a:prstGeom prst="rect">
            <a:avLst/>
          </a:prstGeom>
          <a:solidFill>
            <a:srgbClr val="EF4803">
              <a:alpha val="8196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391" name="Google Shape;391;p61"/>
          <p:cNvSpPr txBox="1"/>
          <p:nvPr/>
        </p:nvSpPr>
        <p:spPr>
          <a:xfrm>
            <a:off x="3124200" y="1511300"/>
            <a:ext cx="2971800" cy="137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0" i="1" u="none" strike="noStrike" cap="none">
                <a:solidFill>
                  <a:schemeClr val="lt1"/>
                </a:solidFill>
                <a:latin typeface="Helvetica Neue"/>
                <a:ea typeface="Helvetica Neue"/>
                <a:cs typeface="Helvetica Neue"/>
                <a:sym typeface="Helvetica Neue"/>
              </a:rPr>
              <a:t>Water testing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1" u="none" strike="noStrike" cap="none">
                <a:solidFill>
                  <a:schemeClr val="lt1"/>
                </a:solidFill>
                <a:latin typeface="Helvetica Neue"/>
                <a:ea typeface="Helvetica Neue"/>
                <a:cs typeface="Helvetica Neue"/>
                <a:sym typeface="Helvetica Neue"/>
              </a:rPr>
              <a:t>1.5 million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monitors</a:t>
            </a:r>
            <a:endParaRPr sz="1400" b="0" i="0" u="none" strike="noStrike" cap="none">
              <a:solidFill>
                <a:srgbClr val="000000"/>
              </a:solidFill>
              <a:latin typeface="Arial"/>
              <a:ea typeface="Arial"/>
              <a:cs typeface="Arial"/>
              <a:sym typeface="Arial"/>
            </a:endParaRPr>
          </a:p>
        </p:txBody>
      </p:sp>
      <p:pic>
        <p:nvPicPr>
          <p:cNvPr id="392" name="Google Shape;392;p61" descr="women testing water quality"/>
          <p:cNvPicPr preferRelativeResize="0"/>
          <p:nvPr/>
        </p:nvPicPr>
        <p:blipFill rotWithShape="1">
          <a:blip r:embed="rId4">
            <a:alphaModFix/>
          </a:blip>
          <a:srcRect/>
          <a:stretch/>
        </p:blipFill>
        <p:spPr>
          <a:xfrm>
            <a:off x="3276600" y="2887661"/>
            <a:ext cx="2590800" cy="3589337"/>
          </a:xfrm>
          <a:prstGeom prst="rect">
            <a:avLst/>
          </a:prstGeom>
          <a:noFill/>
          <a:ln>
            <a:noFill/>
          </a:ln>
        </p:spPr>
      </p:pic>
      <p:sp>
        <p:nvSpPr>
          <p:cNvPr id="393" name="Google Shape;393;p61" descr="&quot;&quot;"/>
          <p:cNvSpPr txBox="1"/>
          <p:nvPr/>
        </p:nvSpPr>
        <p:spPr>
          <a:xfrm>
            <a:off x="6248400" y="1524000"/>
            <a:ext cx="2590800" cy="5334000"/>
          </a:xfrm>
          <a:prstGeom prst="rect">
            <a:avLst/>
          </a:prstGeom>
          <a:solidFill>
            <a:srgbClr val="EF4803">
              <a:alpha val="8196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394" name="Google Shape;394;p61"/>
          <p:cNvSpPr txBox="1"/>
          <p:nvPr/>
        </p:nvSpPr>
        <p:spPr>
          <a:xfrm>
            <a:off x="6172200" y="1524000"/>
            <a:ext cx="2667000" cy="137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0" i="1" u="none" strike="noStrike" cap="none">
                <a:solidFill>
                  <a:schemeClr val="lt1"/>
                </a:solidFill>
                <a:latin typeface="Helvetica Neue"/>
                <a:ea typeface="Helvetica Neue"/>
                <a:cs typeface="Helvetica Neue"/>
                <a:sym typeface="Helvetica Neue"/>
              </a:rPr>
              <a:t>SETI@home</a:t>
            </a:r>
            <a:endParaRPr sz="2800" b="0" i="1"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5 million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volunteers</a:t>
            </a:r>
            <a:endParaRPr sz="1400" b="0" i="0" u="none" strike="noStrike" cap="none">
              <a:solidFill>
                <a:srgbClr val="000000"/>
              </a:solidFill>
              <a:latin typeface="Arial"/>
              <a:ea typeface="Arial"/>
              <a:cs typeface="Arial"/>
              <a:sym typeface="Arial"/>
            </a:endParaRPr>
          </a:p>
        </p:txBody>
      </p:sp>
      <p:pic>
        <p:nvPicPr>
          <p:cNvPr id="395" name="Google Shape;395;p61" descr="people star gazing through telescope"/>
          <p:cNvPicPr preferRelativeResize="0"/>
          <p:nvPr/>
        </p:nvPicPr>
        <p:blipFill rotWithShape="1">
          <a:blip r:embed="rId5">
            <a:alphaModFix/>
          </a:blip>
          <a:srcRect l="21860" r="4734"/>
          <a:stretch/>
        </p:blipFill>
        <p:spPr>
          <a:xfrm>
            <a:off x="6240462" y="2895600"/>
            <a:ext cx="2598736" cy="3581399"/>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99"/>
        <p:cNvGrpSpPr/>
        <p:nvPr/>
      </p:nvGrpSpPr>
      <p:grpSpPr>
        <a:xfrm>
          <a:off x="0" y="0"/>
          <a:ext cx="0" cy="0"/>
          <a:chOff x="0" y="0"/>
          <a:chExt cx="0" cy="0"/>
        </a:xfrm>
      </p:grpSpPr>
      <p:sp>
        <p:nvSpPr>
          <p:cNvPr id="400" name="Google Shape;400;p62"/>
          <p:cNvSpPr/>
          <p:nvPr/>
        </p:nvSpPr>
        <p:spPr>
          <a:xfrm>
            <a:off x="0" y="0"/>
            <a:ext cx="9144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75000"/>
              </a:lnSpc>
              <a:spcBef>
                <a:spcPts val="0"/>
              </a:spcBef>
              <a:spcAft>
                <a:spcPts val="0"/>
              </a:spcAft>
              <a:buNone/>
            </a:pPr>
            <a:r>
              <a:rPr lang="en-US" sz="3600" b="1" i="0" u="none" strike="noStrike" cap="none">
                <a:solidFill>
                  <a:srgbClr val="0070C0"/>
                </a:solidFill>
                <a:latin typeface="Helvetica Neue"/>
                <a:ea typeface="Helvetica Neue"/>
                <a:cs typeface="Helvetica Neue"/>
                <a:sym typeface="Helvetica Neue"/>
              </a:rPr>
              <a:t>Common features of citizen science: </a:t>
            </a:r>
            <a:endParaRPr sz="3600" b="1" i="0" u="none" strike="noStrike" cap="none">
              <a:solidFill>
                <a:srgbClr val="0070C0"/>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3600" b="1">
              <a:solidFill>
                <a:srgbClr val="0070C0"/>
              </a:solidFill>
              <a:latin typeface="Helvetica Neue"/>
              <a:ea typeface="Helvetica Neue"/>
              <a:cs typeface="Helvetica Neue"/>
              <a:sym typeface="Helvetica Neue"/>
            </a:endParaRPr>
          </a:p>
          <a:p>
            <a:pPr marL="457200" marR="0" lvl="0" indent="-406400" algn="l" rtl="0">
              <a:lnSpc>
                <a:spcPct val="75000"/>
              </a:lnSpc>
              <a:spcBef>
                <a:spcPts val="0"/>
              </a:spcBef>
              <a:spcAft>
                <a:spcPts val="0"/>
              </a:spcAft>
              <a:buClr>
                <a:schemeClr val="dk1"/>
              </a:buClr>
              <a:buSzPts val="2800"/>
              <a:buFont typeface="Helvetica Neue"/>
              <a:buChar char="●"/>
            </a:pPr>
            <a:r>
              <a:rPr lang="en-US" sz="2800" i="0" u="none" strike="noStrike" cap="none">
                <a:solidFill>
                  <a:schemeClr val="dk1"/>
                </a:solidFill>
                <a:latin typeface="Helvetica Neue"/>
                <a:ea typeface="Helvetica Neue"/>
                <a:cs typeface="Helvetica Neue"/>
                <a:sym typeface="Helvetica Neue"/>
              </a:rPr>
              <a:t>Anyone can participate;</a:t>
            </a:r>
            <a:endParaRPr sz="2800" i="0" u="none" strike="noStrike" cap="none">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457200" marR="0" lvl="0" indent="-406400" algn="l" rtl="0">
              <a:lnSpc>
                <a:spcPct val="75000"/>
              </a:lnSpc>
              <a:spcBef>
                <a:spcPts val="0"/>
              </a:spcBef>
              <a:spcAft>
                <a:spcPts val="0"/>
              </a:spcAft>
              <a:buClr>
                <a:schemeClr val="dk1"/>
              </a:buClr>
              <a:buSzPts val="2800"/>
              <a:buFont typeface="Helvetica Neue"/>
              <a:buChar char="●"/>
            </a:pPr>
            <a:r>
              <a:rPr lang="en-US" sz="2800" i="0" u="none" strike="noStrike" cap="none">
                <a:solidFill>
                  <a:schemeClr val="dk1"/>
                </a:solidFill>
                <a:latin typeface="Helvetica Neue"/>
                <a:ea typeface="Helvetica Neue"/>
                <a:cs typeface="Helvetica Neue"/>
                <a:sym typeface="Helvetica Neue"/>
              </a:rPr>
              <a:t>Participants and professional scientists use the</a:t>
            </a:r>
            <a:r>
              <a:rPr lang="en-US" sz="2800" b="1" i="0" u="none" strike="noStrike" cap="none">
                <a:solidFill>
                  <a:schemeClr val="dk1"/>
                </a:solidFill>
                <a:latin typeface="Helvetica Neue"/>
                <a:ea typeface="Helvetica Neue"/>
                <a:cs typeface="Helvetica Neue"/>
                <a:sym typeface="Helvetica Neue"/>
              </a:rPr>
              <a:t> </a:t>
            </a:r>
            <a:r>
              <a:rPr lang="en-US" sz="2800">
                <a:solidFill>
                  <a:schemeClr val="dk1"/>
                </a:solidFill>
                <a:latin typeface="Helvetica Neue"/>
                <a:ea typeface="Helvetica Neue"/>
                <a:cs typeface="Helvetica Neue"/>
                <a:sym typeface="Helvetica Neue"/>
              </a:rPr>
              <a:t>same process—or protocols--to make observations and collect, share, and analyze data </a:t>
            </a:r>
            <a:r>
              <a:rPr lang="en-US" sz="2800" i="0" u="none" strike="noStrike" cap="none">
                <a:solidFill>
                  <a:schemeClr val="dk1"/>
                </a:solidFill>
                <a:latin typeface="Helvetica Neue"/>
                <a:ea typeface="Helvetica Neue"/>
                <a:cs typeface="Helvetica Neue"/>
                <a:sym typeface="Helvetica Neue"/>
              </a:rPr>
              <a:t>so the data can be trusted and used; </a:t>
            </a:r>
            <a:endParaRPr sz="2800" i="0" u="none" strike="noStrike" cap="none">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457200" marR="0" lvl="0" indent="-406400" algn="l" rtl="0">
              <a:lnSpc>
                <a:spcPct val="75000"/>
              </a:lnSpc>
              <a:spcBef>
                <a:spcPts val="0"/>
              </a:spcBef>
              <a:spcAft>
                <a:spcPts val="0"/>
              </a:spcAft>
              <a:buClr>
                <a:schemeClr val="dk1"/>
              </a:buClr>
              <a:buSzPts val="2800"/>
              <a:buFont typeface="Helvetica Neue"/>
              <a:buChar char="●"/>
            </a:pPr>
            <a:r>
              <a:rPr lang="en-US" sz="2800" i="0" u="none" strike="noStrike" cap="none">
                <a:solidFill>
                  <a:schemeClr val="dk1"/>
                </a:solidFill>
                <a:latin typeface="Helvetica Neue"/>
                <a:ea typeface="Helvetica Neue"/>
                <a:cs typeface="Helvetica Neue"/>
                <a:sym typeface="Helvetica Neue"/>
              </a:rPr>
              <a:t>Data can help scientists and participants advance research and support decision-making; </a:t>
            </a:r>
            <a:endParaRPr sz="2800" i="0" u="none" strike="noStrike" cap="none">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b="1">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b="1">
              <a:solidFill>
                <a:schemeClr val="dk1"/>
              </a:solidFill>
              <a:latin typeface="Helvetica Neue"/>
              <a:ea typeface="Helvetica Neue"/>
              <a:cs typeface="Helvetica Neue"/>
              <a:sym typeface="Helvetica Neue"/>
            </a:endParaRPr>
          </a:p>
          <a:p>
            <a:pPr marL="457200" marR="0" lvl="0" indent="-406400" algn="l" rtl="0">
              <a:lnSpc>
                <a:spcPct val="75000"/>
              </a:lnSpc>
              <a:spcBef>
                <a:spcPts val="0"/>
              </a:spcBef>
              <a:spcAft>
                <a:spcPts val="0"/>
              </a:spcAft>
              <a:buClr>
                <a:schemeClr val="dk1"/>
              </a:buClr>
              <a:buSzPts val="2800"/>
              <a:buFont typeface="Helvetica Neue"/>
              <a:buChar char="●"/>
            </a:pPr>
            <a:r>
              <a:rPr lang="en-US" sz="2800" i="0" u="none" strike="noStrike" cap="none">
                <a:solidFill>
                  <a:schemeClr val="dk1"/>
                </a:solidFill>
                <a:latin typeface="Helvetica Neue"/>
                <a:ea typeface="Helvetica Neue"/>
                <a:cs typeface="Helvetica Neue"/>
                <a:sym typeface="Helvetica Neue"/>
              </a:rPr>
              <a:t>The public, as well as scientists, have access to and can use the data.</a:t>
            </a:r>
            <a:endParaRPr sz="2800" i="0" u="none" strike="noStrike" cap="none">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0" marR="0" lvl="0" indent="0" algn="l" rtl="0">
              <a:lnSpc>
                <a:spcPct val="75000"/>
              </a:lnSpc>
              <a:spcBef>
                <a:spcPts val="0"/>
              </a:spcBef>
              <a:spcAft>
                <a:spcPts val="0"/>
              </a:spcAft>
              <a:buNone/>
            </a:pPr>
            <a:r>
              <a:rPr lang="en-US" sz="2400" i="0" u="none" strike="noStrike" cap="none" baseline="30000">
                <a:solidFill>
                  <a:schemeClr val="dk1"/>
                </a:solidFill>
                <a:latin typeface="Helvetica Neue"/>
                <a:ea typeface="Helvetica Neue"/>
                <a:cs typeface="Helvetica Neue"/>
                <a:sym typeface="Helvetica Neue"/>
              </a:rPr>
              <a:t>https://www.nap.edu/catalog/25183/learning-through-citizen-science-enhancing-opportunities-by-design</a:t>
            </a:r>
            <a:r>
              <a:rPr lang="en-US" sz="2800" i="0" u="none" strike="noStrike" cap="none">
                <a:solidFill>
                  <a:schemeClr val="dk1"/>
                </a:solidFill>
                <a:latin typeface="Helvetica Neue"/>
                <a:ea typeface="Helvetica Neue"/>
                <a:cs typeface="Helvetica Neue"/>
                <a:sym typeface="Helvetica Neue"/>
              </a:rPr>
              <a:t> </a:t>
            </a:r>
            <a:endParaRPr sz="280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p:nvPr/>
        </p:nvSpPr>
        <p:spPr>
          <a:xfrm>
            <a:off x="189915" y="113784"/>
            <a:ext cx="8839200" cy="14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E85B21"/>
                </a:solidFill>
                <a:latin typeface="Arial"/>
                <a:ea typeface="Arial"/>
                <a:cs typeface="Arial"/>
                <a:sym typeface="Arial"/>
              </a:rPr>
              <a:t>SciStarter is your gateway to more than</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E85B21"/>
                </a:solidFill>
                <a:latin typeface="Arial"/>
                <a:ea typeface="Arial"/>
                <a:cs typeface="Arial"/>
                <a:sym typeface="Arial"/>
              </a:rPr>
              <a:t>3,000 citizen science projects</a:t>
            </a:r>
            <a:endParaRPr sz="3200" b="0" i="0" u="none" strike="noStrike" cap="none">
              <a:solidFill>
                <a:srgbClr val="55398A"/>
              </a:solidFill>
              <a:latin typeface="Arial"/>
              <a:ea typeface="Arial"/>
              <a:cs typeface="Arial"/>
              <a:sym typeface="Arial"/>
            </a:endParaRPr>
          </a:p>
        </p:txBody>
      </p:sp>
      <p:pic>
        <p:nvPicPr>
          <p:cNvPr id="406" name="Google Shape;406;p63" descr="SciStarter homepage image"/>
          <p:cNvPicPr preferRelativeResize="0"/>
          <p:nvPr/>
        </p:nvPicPr>
        <p:blipFill rotWithShape="1">
          <a:blip r:embed="rId3">
            <a:alphaModFix/>
          </a:blip>
          <a:srcRect/>
          <a:stretch/>
        </p:blipFill>
        <p:spPr>
          <a:xfrm>
            <a:off x="0" y="1237000"/>
            <a:ext cx="9144000" cy="4861775"/>
          </a:xfrm>
          <a:prstGeom prst="rect">
            <a:avLst/>
          </a:prstGeom>
          <a:noFill/>
          <a:ln>
            <a:noFill/>
          </a:ln>
        </p:spPr>
      </p:pic>
      <p:sp>
        <p:nvSpPr>
          <p:cNvPr id="407" name="Google Shape;407;p63"/>
          <p:cNvSpPr txBox="1"/>
          <p:nvPr/>
        </p:nvSpPr>
        <p:spPr>
          <a:xfrm>
            <a:off x="189915" y="6098776"/>
            <a:ext cx="8459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dk1"/>
                </a:solidFill>
                <a:latin typeface="Helvetica Neue"/>
                <a:ea typeface="Helvetica Neue"/>
                <a:cs typeface="Helvetica Neue"/>
                <a:sym typeface="Helvetica Neue"/>
              </a:rPr>
              <a:t>“</a:t>
            </a:r>
            <a:r>
              <a:rPr lang="en-US" sz="1800" b="1" i="1" u="none" strike="noStrike" cap="none">
                <a:solidFill>
                  <a:schemeClr val="dk1"/>
                </a:solidFill>
                <a:latin typeface="Helvetica Neue"/>
                <a:ea typeface="Helvetica Neue"/>
                <a:cs typeface="Helvetica Neue"/>
                <a:sym typeface="Helvetica Neue"/>
              </a:rPr>
              <a:t>SciStarter is the Amazon.com of Citizen Science,” </a:t>
            </a:r>
            <a:r>
              <a:rPr lang="en-US" sz="1400" b="0" i="0" u="none" strike="noStrike" cap="none">
                <a:solidFill>
                  <a:schemeClr val="dk1"/>
                </a:solidFill>
                <a:latin typeface="Helvetica Neue"/>
                <a:ea typeface="Helvetica Neue"/>
                <a:cs typeface="Helvetica Neue"/>
                <a:sym typeface="Helvetica Neue"/>
              </a:rPr>
              <a:t>Carl Zimmer, Discover Magazine</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411"/>
        <p:cNvGrpSpPr/>
        <p:nvPr/>
      </p:nvGrpSpPr>
      <p:grpSpPr>
        <a:xfrm>
          <a:off x="0" y="0"/>
          <a:ext cx="0" cy="0"/>
          <a:chOff x="0" y="0"/>
          <a:chExt cx="0" cy="0"/>
        </a:xfrm>
      </p:grpSpPr>
      <p:pic>
        <p:nvPicPr>
          <p:cNvPr id="412" name="Google Shape;412;p64" descr="Screen shot 2017-04-06 at 1.35.46 PM.png"/>
          <p:cNvPicPr preferRelativeResize="0"/>
          <p:nvPr/>
        </p:nvPicPr>
        <p:blipFill rotWithShape="1">
          <a:blip r:embed="rId3">
            <a:alphaModFix/>
          </a:blip>
          <a:srcRect l="65266"/>
          <a:stretch/>
        </p:blipFill>
        <p:spPr>
          <a:xfrm>
            <a:off x="417522" y="713245"/>
            <a:ext cx="3847378" cy="4011420"/>
          </a:xfrm>
          <a:prstGeom prst="rect">
            <a:avLst/>
          </a:prstGeom>
          <a:noFill/>
          <a:ln>
            <a:noFill/>
          </a:ln>
        </p:spPr>
      </p:pic>
      <p:pic>
        <p:nvPicPr>
          <p:cNvPr id="413" name="Google Shape;413;p64" descr="educator search project finder.png"/>
          <p:cNvPicPr preferRelativeResize="0"/>
          <p:nvPr/>
        </p:nvPicPr>
        <p:blipFill rotWithShape="1">
          <a:blip r:embed="rId4">
            <a:alphaModFix/>
          </a:blip>
          <a:srcRect/>
          <a:stretch/>
        </p:blipFill>
        <p:spPr>
          <a:xfrm>
            <a:off x="4924917" y="1787357"/>
            <a:ext cx="3555103" cy="4309847"/>
          </a:xfrm>
          <a:prstGeom prst="rect">
            <a:avLst/>
          </a:prstGeom>
          <a:noFill/>
          <a:ln>
            <a:noFill/>
          </a:ln>
        </p:spPr>
      </p:pic>
      <p:sp>
        <p:nvSpPr>
          <p:cNvPr id="414" name="Google Shape;414;p64"/>
          <p:cNvSpPr txBox="1"/>
          <p:nvPr/>
        </p:nvSpPr>
        <p:spPr>
          <a:xfrm>
            <a:off x="320881" y="113081"/>
            <a:ext cx="4040700" cy="831000"/>
          </a:xfrm>
          <a:prstGeom prst="rect">
            <a:avLst/>
          </a:prstGeom>
          <a:solidFill>
            <a:srgbClr val="2527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Use the </a:t>
            </a:r>
            <a:r>
              <a:rPr lang="en-US" sz="2400" b="1" i="0" u="none" strike="noStrike" cap="none">
                <a:solidFill>
                  <a:schemeClr val="accent6"/>
                </a:solidFill>
                <a:latin typeface="Roboto"/>
                <a:ea typeface="Roboto"/>
                <a:cs typeface="Roboto"/>
                <a:sym typeface="Roboto"/>
              </a:rPr>
              <a:t>mini Project Finder</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on the home page   </a:t>
            </a:r>
            <a:endParaRPr sz="1400" b="1" i="0" u="none" strike="noStrike" cap="none">
              <a:solidFill>
                <a:srgbClr val="000000"/>
              </a:solidFill>
              <a:latin typeface="Roboto"/>
              <a:ea typeface="Roboto"/>
              <a:cs typeface="Roboto"/>
              <a:sym typeface="Roboto"/>
            </a:endParaRPr>
          </a:p>
        </p:txBody>
      </p:sp>
      <p:sp>
        <p:nvSpPr>
          <p:cNvPr id="415" name="Google Shape;415;p64"/>
          <p:cNvSpPr/>
          <p:nvPr/>
        </p:nvSpPr>
        <p:spPr>
          <a:xfrm>
            <a:off x="4458181" y="591108"/>
            <a:ext cx="46818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Roboto"/>
                <a:ea typeface="Roboto"/>
                <a:cs typeface="Roboto"/>
                <a:sym typeface="Roboto"/>
              </a:rPr>
              <a:t>or the </a:t>
            </a:r>
            <a:r>
              <a:rPr lang="en-US" sz="2400" b="1" i="0" u="none" strike="noStrike" cap="none">
                <a:solidFill>
                  <a:schemeClr val="accent6"/>
                </a:solidFill>
                <a:latin typeface="Roboto"/>
                <a:ea typeface="Roboto"/>
                <a:cs typeface="Roboto"/>
                <a:sym typeface="Roboto"/>
              </a:rPr>
              <a:t>Advanced Search </a:t>
            </a:r>
            <a:r>
              <a:rPr lang="en-US" sz="2400" b="1" i="0" u="none" strike="noStrike" cap="none">
                <a:solidFill>
                  <a:schemeClr val="accent2"/>
                </a:solidFill>
                <a:latin typeface="Roboto"/>
                <a:ea typeface="Roboto"/>
                <a:cs typeface="Roboto"/>
                <a:sym typeface="Roboto"/>
              </a:rPr>
              <a:t>option</a:t>
            </a:r>
            <a:endParaRPr sz="1400" b="1" i="0" u="none" strike="noStrike" cap="none">
              <a:solidFill>
                <a:schemeClr val="accent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Roboto"/>
                <a:ea typeface="Roboto"/>
                <a:cs typeface="Roboto"/>
                <a:sym typeface="Roboto"/>
              </a:rPr>
              <a:t>to find projects.</a:t>
            </a:r>
            <a:endParaRPr sz="1400" b="1" i="0" u="none" strike="noStrike" cap="none">
              <a:solidFill>
                <a:schemeClr val="accen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Roboto"/>
                <a:ea typeface="Roboto"/>
                <a:cs typeface="Roboto"/>
                <a:sym typeface="Roboto"/>
              </a:rPr>
              <a:t> </a:t>
            </a:r>
            <a:endParaRPr sz="2400" b="1" i="0" u="none" strike="noStrike" cap="none">
              <a:solidFill>
                <a:schemeClr val="accent2"/>
              </a:solidFill>
              <a:latin typeface="Roboto"/>
              <a:ea typeface="Roboto"/>
              <a:cs typeface="Roboto"/>
              <a:sym typeface="Roboto"/>
            </a:endParaRPr>
          </a:p>
        </p:txBody>
      </p:sp>
      <p:sp>
        <p:nvSpPr>
          <p:cNvPr id="416" name="Google Shape;416;p64"/>
          <p:cNvSpPr/>
          <p:nvPr/>
        </p:nvSpPr>
        <p:spPr>
          <a:xfrm>
            <a:off x="863034" y="4957139"/>
            <a:ext cx="4572000" cy="169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2"/>
                </a:solidFill>
                <a:latin typeface="Roboto"/>
                <a:ea typeface="Roboto"/>
                <a:cs typeface="Roboto"/>
                <a:sym typeface="Roboto"/>
              </a:rPr>
              <a:t>Search by:</a:t>
            </a:r>
            <a:endParaRPr sz="1400" b="1" i="0" u="none" strike="noStrike" cap="none">
              <a:solidFill>
                <a:schemeClr val="accent2"/>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6"/>
                </a:solidFill>
                <a:latin typeface="Roboto"/>
                <a:ea typeface="Roboto"/>
                <a:cs typeface="Roboto"/>
                <a:sym typeface="Roboto"/>
              </a:rPr>
              <a:t>Activities 	Location</a:t>
            </a:r>
            <a:endParaRPr sz="1400" b="1" i="0" u="none" strike="noStrike" cap="none">
              <a:solidFill>
                <a:srgbClr val="000000"/>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6"/>
                </a:solidFill>
                <a:latin typeface="Roboto"/>
                <a:ea typeface="Roboto"/>
                <a:cs typeface="Roboto"/>
                <a:sym typeface="Roboto"/>
              </a:rPr>
              <a:t>Indoor/outdoor	Interest</a:t>
            </a:r>
            <a:endParaRPr sz="1400" b="1" i="0" u="none" strike="noStrike" cap="none">
              <a:solidFill>
                <a:srgbClr val="000000"/>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6"/>
                </a:solidFill>
                <a:latin typeface="Roboto"/>
                <a:ea typeface="Roboto"/>
                <a:cs typeface="Roboto"/>
                <a:sym typeface="Roboto"/>
              </a:rPr>
              <a:t>Online/offline	Age level</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 </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5"/>
          <p:cNvPicPr preferRelativeResize="0"/>
          <p:nvPr/>
        </p:nvPicPr>
        <p:blipFill rotWithShape="1">
          <a:blip r:embed="rId3">
            <a:alphaModFix/>
          </a:blip>
          <a:srcRect l="3518" t="11201" r="4856" b="4196"/>
          <a:stretch/>
        </p:blipFill>
        <p:spPr>
          <a:xfrm>
            <a:off x="0" y="0"/>
            <a:ext cx="9143999" cy="68579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6"/>
          <p:cNvSpPr txBox="1"/>
          <p:nvPr/>
        </p:nvSpPr>
        <p:spPr>
          <a:xfrm>
            <a:off x="0" y="978740"/>
            <a:ext cx="9159900" cy="1077600"/>
          </a:xfrm>
          <a:prstGeom prst="rect">
            <a:avLst/>
          </a:prstGeom>
          <a:noFill/>
          <a:ln>
            <a:noFill/>
          </a:ln>
        </p:spPr>
        <p:txBody>
          <a:bodyPr spcFirstLastPara="1" wrap="square" lIns="91425" tIns="45700" rIns="91425" bIns="45700" anchor="t" anchorCtr="0">
            <a:noAutofit/>
          </a:bodyPr>
          <a:lstStyle/>
          <a:p>
            <a:pPr marL="342900" marR="0" lvl="4"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Find recommended projects</a:t>
            </a:r>
            <a:endParaRPr sz="1400" b="1" i="0" u="none" strike="noStrike" cap="none">
              <a:solidFill>
                <a:schemeClr val="dk1"/>
              </a:solidFill>
              <a:latin typeface="Roboto"/>
              <a:ea typeface="Roboto"/>
              <a:cs typeface="Roboto"/>
              <a:sym typeface="Roboto"/>
            </a:endParaRPr>
          </a:p>
          <a:p>
            <a:pPr marL="342900" marR="0" lvl="0"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Track your contributions across projects</a:t>
            </a:r>
            <a:endParaRPr sz="1400" b="1" i="0" u="none" strike="noStrike" cap="none">
              <a:solidFill>
                <a:schemeClr val="dk1"/>
              </a:solidFill>
              <a:latin typeface="Roboto"/>
              <a:ea typeface="Roboto"/>
              <a:cs typeface="Roboto"/>
              <a:sym typeface="Roboto"/>
            </a:endParaRPr>
          </a:p>
          <a:p>
            <a:pPr marL="342900" marR="0" lvl="0"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Display your profile and accomplishments</a:t>
            </a:r>
            <a:endParaRPr sz="1400" b="1" i="0" u="none" strike="noStrike" cap="none">
              <a:solidFill>
                <a:schemeClr val="dk1"/>
              </a:solidFill>
              <a:latin typeface="Roboto"/>
              <a:ea typeface="Roboto"/>
              <a:cs typeface="Roboto"/>
              <a:sym typeface="Roboto"/>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p:txBody>
      </p:sp>
      <p:sp>
        <p:nvSpPr>
          <p:cNvPr id="428" name="Google Shape;428;p66"/>
          <p:cNvSpPr txBox="1"/>
          <p:nvPr/>
        </p:nvSpPr>
        <p:spPr>
          <a:xfrm>
            <a:off x="0" y="259192"/>
            <a:ext cx="3397200" cy="51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SciStarter: Digital Community Tools</a:t>
            </a:r>
            <a:endParaRPr sz="1400" b="0" i="0" u="none" strike="noStrike" cap="none">
              <a:solidFill>
                <a:srgbClr val="000000"/>
              </a:solidFill>
              <a:latin typeface="Arial"/>
              <a:ea typeface="Arial"/>
              <a:cs typeface="Arial"/>
              <a:sym typeface="Arial"/>
            </a:endParaRPr>
          </a:p>
        </p:txBody>
      </p:sp>
      <p:sp>
        <p:nvSpPr>
          <p:cNvPr id="429" name="Google Shape;429;p66"/>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i="0" u="none" strike="noStrike" cap="none">
                <a:solidFill>
                  <a:srgbClr val="FFFFFF"/>
                </a:solidFill>
                <a:latin typeface="Roboto"/>
                <a:ea typeface="Roboto"/>
                <a:cs typeface="Roboto"/>
                <a:sym typeface="Roboto"/>
              </a:rPr>
              <a:t>Dashboards</a:t>
            </a:r>
            <a:endParaRPr sz="3200" b="1" i="0" u="none" strike="noStrike" cap="none">
              <a:solidFill>
                <a:srgbClr val="000000"/>
              </a:solidFill>
              <a:latin typeface="Roboto"/>
              <a:ea typeface="Roboto"/>
              <a:cs typeface="Roboto"/>
              <a:sym typeface="Roboto"/>
            </a:endParaRPr>
          </a:p>
        </p:txBody>
      </p:sp>
      <p:pic>
        <p:nvPicPr>
          <p:cNvPr id="430" name="Google Shape;430;p66"/>
          <p:cNvPicPr preferRelativeResize="0"/>
          <p:nvPr/>
        </p:nvPicPr>
        <p:blipFill rotWithShape="1">
          <a:blip r:embed="rId3">
            <a:alphaModFix/>
          </a:blip>
          <a:srcRect l="14454" r="15102"/>
          <a:stretch/>
        </p:blipFill>
        <p:spPr>
          <a:xfrm>
            <a:off x="0" y="2416800"/>
            <a:ext cx="9144002" cy="44610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p:nvPr/>
        </p:nvSpPr>
        <p:spPr>
          <a:xfrm>
            <a:off x="0" y="0"/>
            <a:ext cx="9082500" cy="1387200"/>
          </a:xfrm>
          <a:prstGeom prst="rect">
            <a:avLst/>
          </a:prstGeom>
          <a:noFill/>
          <a:ln>
            <a:noFill/>
          </a:ln>
        </p:spPr>
        <p:txBody>
          <a:bodyPr spcFirstLastPara="1" wrap="square" lIns="91425" tIns="91425" rIns="91425" bIns="91425" anchor="ctr" anchorCtr="0">
            <a:noAutofit/>
          </a:bodyPr>
          <a:lstStyle/>
          <a:p>
            <a:pPr marL="0" marR="0" lvl="0" indent="0" algn="ctr" rtl="0">
              <a:lnSpc>
                <a:spcPct val="120000"/>
              </a:lnSpc>
              <a:spcBef>
                <a:spcPts val="2600"/>
              </a:spcBef>
              <a:spcAft>
                <a:spcPts val="1300"/>
              </a:spcAft>
              <a:buClr>
                <a:srgbClr val="000000"/>
              </a:buClr>
              <a:buSzPts val="2400"/>
              <a:buFont typeface="Arial"/>
              <a:buNone/>
            </a:pPr>
            <a:r>
              <a:rPr lang="en-US" sz="2400" b="1" i="0" u="none" strike="noStrike" cap="none">
                <a:solidFill>
                  <a:schemeClr val="dk1"/>
                </a:solidFill>
                <a:latin typeface="Roboto"/>
                <a:ea typeface="Roboto"/>
                <a:cs typeface="Roboto"/>
                <a:sym typeface="Roboto"/>
              </a:rPr>
              <a:t>ASU and SciStarter partner with public libraries to advance citizen science.</a:t>
            </a:r>
            <a:endParaRPr sz="2400" b="1" i="0" u="none" strike="noStrike" cap="none">
              <a:solidFill>
                <a:schemeClr val="dk1"/>
              </a:solidFill>
              <a:latin typeface="Roboto"/>
              <a:ea typeface="Roboto"/>
              <a:cs typeface="Roboto"/>
              <a:sym typeface="Roboto"/>
            </a:endParaRPr>
          </a:p>
        </p:txBody>
      </p:sp>
      <p:sp>
        <p:nvSpPr>
          <p:cNvPr id="437" name="Google Shape;437;p67"/>
          <p:cNvSpPr txBox="1"/>
          <p:nvPr/>
        </p:nvSpPr>
        <p:spPr>
          <a:xfrm>
            <a:off x="98057" y="1695682"/>
            <a:ext cx="69741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alibri"/>
                <a:ea typeface="Calibri"/>
                <a:cs typeface="Calibri"/>
                <a:sym typeface="Calibri"/>
              </a:rPr>
              <a:t>Lower Barriers</a:t>
            </a:r>
            <a:r>
              <a:rPr lang="en-US" sz="1800" b="0" i="0" u="none" strike="noStrike" cap="none">
                <a:solidFill>
                  <a:srgbClr val="000000"/>
                </a:solidFill>
                <a:latin typeface="Calibri"/>
                <a:ea typeface="Calibri"/>
                <a:cs typeface="Calibri"/>
                <a:sym typeface="Calibri"/>
              </a:rPr>
              <a:t> to participate in projects that require tools</a:t>
            </a:r>
            <a:endParaRPr sz="1800" b="0" i="0" u="none" strike="noStrike" cap="none">
              <a:solidFill>
                <a:srgbClr val="000000"/>
              </a:solidFill>
              <a:latin typeface="Calibri"/>
              <a:ea typeface="Calibri"/>
              <a:cs typeface="Calibri"/>
              <a:sym typeface="Calibri"/>
            </a:endParaRPr>
          </a:p>
        </p:txBody>
      </p:sp>
      <p:pic>
        <p:nvPicPr>
          <p:cNvPr id="438" name="Google Shape;438;p67" descr="barrier image"/>
          <p:cNvPicPr preferRelativeResize="0"/>
          <p:nvPr/>
        </p:nvPicPr>
        <p:blipFill rotWithShape="1">
          <a:blip r:embed="rId3">
            <a:alphaModFix/>
          </a:blip>
          <a:srcRect/>
          <a:stretch/>
        </p:blipFill>
        <p:spPr>
          <a:xfrm>
            <a:off x="6997402" y="1540053"/>
            <a:ext cx="1548250" cy="1387150"/>
          </a:xfrm>
          <a:prstGeom prst="rect">
            <a:avLst/>
          </a:prstGeom>
          <a:noFill/>
          <a:ln>
            <a:noFill/>
          </a:ln>
        </p:spPr>
      </p:pic>
      <p:sp>
        <p:nvSpPr>
          <p:cNvPr id="439" name="Google Shape;439;p67"/>
          <p:cNvSpPr txBox="1"/>
          <p:nvPr/>
        </p:nvSpPr>
        <p:spPr>
          <a:xfrm>
            <a:off x="650528" y="3404085"/>
            <a:ext cx="86469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alibri"/>
                <a:ea typeface="Calibri"/>
                <a:cs typeface="Calibri"/>
                <a:sym typeface="Calibri"/>
              </a:rPr>
              <a:t>Help      </a:t>
            </a:r>
            <a:r>
              <a:rPr lang="en-US" sz="2000" b="0" i="0" u="none" strike="noStrike" cap="none">
                <a:solidFill>
                  <a:srgbClr val="000000"/>
                </a:solidFill>
                <a:latin typeface="Calibri"/>
                <a:ea typeface="Calibri"/>
                <a:cs typeface="Calibri"/>
                <a:sym typeface="Calibri"/>
              </a:rPr>
              <a:t>citizen scientists &amp; scientists</a:t>
            </a:r>
            <a:r>
              <a:rPr lang="en-US" sz="2000" b="1" i="0" u="none" strike="noStrike" cap="none">
                <a:solidFill>
                  <a:srgbClr val="000000"/>
                </a:solidFill>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find &amp; </a:t>
            </a:r>
            <a:r>
              <a:rPr lang="en-US" sz="3000" b="0" i="0" u="none" strike="noStrike" cap="none">
                <a:solidFill>
                  <a:srgbClr val="000000"/>
                </a:solidFill>
                <a:latin typeface="Calibri"/>
                <a:ea typeface="Calibri"/>
                <a:cs typeface="Calibri"/>
                <a:sym typeface="Calibri"/>
              </a:rPr>
              <a:t>access the right tools</a:t>
            </a:r>
            <a:endParaRPr sz="3000" b="0" i="0" u="none" strike="noStrike" cap="none">
              <a:solidFill>
                <a:srgbClr val="000000"/>
              </a:solidFill>
              <a:latin typeface="Calibri"/>
              <a:ea typeface="Calibri"/>
              <a:cs typeface="Calibri"/>
              <a:sym typeface="Calibri"/>
            </a:endParaRPr>
          </a:p>
        </p:txBody>
      </p:sp>
      <p:pic>
        <p:nvPicPr>
          <p:cNvPr id="440" name="Google Shape;440;p67" descr="Help sign"/>
          <p:cNvPicPr preferRelativeResize="0"/>
          <p:nvPr/>
        </p:nvPicPr>
        <p:blipFill rotWithShape="1">
          <a:blip r:embed="rId4">
            <a:alphaModFix/>
          </a:blip>
          <a:srcRect/>
          <a:stretch/>
        </p:blipFill>
        <p:spPr>
          <a:xfrm>
            <a:off x="-98942" y="2556055"/>
            <a:ext cx="2286000" cy="1593600"/>
          </a:xfrm>
          <a:prstGeom prst="rect">
            <a:avLst/>
          </a:prstGeom>
          <a:noFill/>
          <a:ln>
            <a:noFill/>
          </a:ln>
        </p:spPr>
      </p:pic>
      <p:sp>
        <p:nvSpPr>
          <p:cNvPr id="441" name="Google Shape;441;p67"/>
          <p:cNvSpPr txBox="1"/>
          <p:nvPr/>
        </p:nvSpPr>
        <p:spPr>
          <a:xfrm>
            <a:off x="212750" y="4111725"/>
            <a:ext cx="6974100" cy="167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Partner with </a:t>
            </a:r>
            <a:r>
              <a:rPr lang="en-US" sz="3000" b="1" i="0" u="none" strike="noStrike" cap="none">
                <a:solidFill>
                  <a:schemeClr val="dk1"/>
                </a:solidFill>
                <a:latin typeface="Calibri"/>
                <a:ea typeface="Calibri"/>
                <a:cs typeface="Calibri"/>
                <a:sym typeface="Calibri"/>
              </a:rPr>
              <a:t>libraries</a:t>
            </a:r>
            <a:r>
              <a:rPr lang="en-US" sz="3000" b="0" i="0" u="none" strike="noStrike" cap="none">
                <a:solidFill>
                  <a:schemeClr val="dk1"/>
                </a:solidFill>
                <a:latin typeface="Calibri"/>
                <a:ea typeface="Calibri"/>
                <a:cs typeface="Calibri"/>
                <a:sym typeface="Calibri"/>
              </a:rPr>
              <a:t> and </a:t>
            </a:r>
            <a:r>
              <a:rPr lang="en-US" sz="3000" b="1" i="0" u="none" strike="noStrike" cap="none">
                <a:solidFill>
                  <a:schemeClr val="dk1"/>
                </a:solidFill>
                <a:latin typeface="Calibri"/>
                <a:ea typeface="Calibri"/>
                <a:cs typeface="Calibri"/>
                <a:sym typeface="Calibri"/>
              </a:rPr>
              <a:t>museums</a:t>
            </a:r>
            <a:r>
              <a:rPr lang="en-US" sz="20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to curate, bundle projects, tools, instructions into kits so people can do &gt;1 project</a:t>
            </a:r>
            <a:endParaRPr sz="1800" b="0" i="0" u="none" strike="noStrike" cap="none">
              <a:solidFill>
                <a:schemeClr val="dk1"/>
              </a:solidFill>
              <a:latin typeface="Calibri"/>
              <a:ea typeface="Calibri"/>
              <a:cs typeface="Calibri"/>
              <a:sym typeface="Calibri"/>
            </a:endParaRPr>
          </a:p>
        </p:txBody>
      </p:sp>
      <p:pic>
        <p:nvPicPr>
          <p:cNvPr id="442" name="Google Shape;442;p67" descr="scistarter kit cartoon image"/>
          <p:cNvPicPr preferRelativeResize="0"/>
          <p:nvPr/>
        </p:nvPicPr>
        <p:blipFill rotWithShape="1">
          <a:blip r:embed="rId5">
            <a:alphaModFix/>
          </a:blip>
          <a:srcRect t="2315"/>
          <a:stretch/>
        </p:blipFill>
        <p:spPr>
          <a:xfrm>
            <a:off x="6997402" y="4362138"/>
            <a:ext cx="1979200" cy="1997880"/>
          </a:xfrm>
          <a:prstGeom prst="rect">
            <a:avLst/>
          </a:prstGeom>
          <a:noFill/>
          <a:ln>
            <a:noFill/>
          </a:ln>
        </p:spPr>
      </p:pic>
      <p:pic>
        <p:nvPicPr>
          <p:cNvPr id="443" name="Google Shape;443;p67" descr="Institute of Museum and Library Services Logo"/>
          <p:cNvPicPr preferRelativeResize="0"/>
          <p:nvPr/>
        </p:nvPicPr>
        <p:blipFill rotWithShape="1">
          <a:blip r:embed="rId6">
            <a:alphaModFix/>
          </a:blip>
          <a:srcRect/>
          <a:stretch/>
        </p:blipFill>
        <p:spPr>
          <a:xfrm>
            <a:off x="98050" y="5678650"/>
            <a:ext cx="2356350" cy="1071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8"/>
          <p:cNvPicPr preferRelativeResize="0"/>
          <p:nvPr/>
        </p:nvPicPr>
        <p:blipFill>
          <a:blip r:embed="rId3">
            <a:alphaModFix/>
          </a:blip>
          <a:stretch>
            <a:fillRect/>
          </a:stretch>
        </p:blipFill>
        <p:spPr>
          <a:xfrm>
            <a:off x="0" y="0"/>
            <a:ext cx="9143999" cy="6858000"/>
          </a:xfrm>
          <a:prstGeom prst="rect">
            <a:avLst/>
          </a:prstGeom>
          <a:noFill/>
          <a:ln>
            <a:noFill/>
          </a:ln>
        </p:spPr>
      </p:pic>
      <p:sp>
        <p:nvSpPr>
          <p:cNvPr id="449" name="Google Shape;449;p68"/>
          <p:cNvSpPr txBox="1">
            <a:spLocks noGrp="1"/>
          </p:cNvSpPr>
          <p:nvPr>
            <p:ph type="title"/>
          </p:nvPr>
        </p:nvSpPr>
        <p:spPr>
          <a:xfrm>
            <a:off x="0" y="4940100"/>
            <a:ext cx="4470300" cy="191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Libraries as </a:t>
            </a:r>
            <a:endParaRPr b="1">
              <a:solidFill>
                <a:srgbClr val="000000"/>
              </a:solidFill>
            </a:endParaRPr>
          </a:p>
          <a:p>
            <a:pPr marL="0" lvl="0" indent="0" algn="l" rtl="0">
              <a:spcBef>
                <a:spcPts val="0"/>
              </a:spcBef>
              <a:spcAft>
                <a:spcPts val="0"/>
              </a:spcAft>
              <a:buNone/>
            </a:pPr>
            <a:r>
              <a:rPr lang="en-US" b="1">
                <a:solidFill>
                  <a:srgbClr val="000000"/>
                </a:solidFill>
              </a:rPr>
              <a:t>Community Hubs </a:t>
            </a:r>
            <a:endParaRPr b="1">
              <a:solidFill>
                <a:srgbClr val="000000"/>
              </a:solidFill>
            </a:endParaRPr>
          </a:p>
          <a:p>
            <a:pPr marL="0" lvl="0" indent="0" algn="l" rtl="0">
              <a:spcBef>
                <a:spcPts val="0"/>
              </a:spcBef>
              <a:spcAft>
                <a:spcPts val="0"/>
              </a:spcAft>
              <a:buNone/>
            </a:pPr>
            <a:r>
              <a:rPr lang="en-US" b="1">
                <a:solidFill>
                  <a:srgbClr val="000000"/>
                </a:solidFill>
              </a:rPr>
              <a:t>for Citizen Science</a:t>
            </a:r>
            <a:endParaRPr b="1">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9"/>
          <p:cNvPicPr preferRelativeResize="0"/>
          <p:nvPr/>
        </p:nvPicPr>
        <p:blipFill rotWithShape="1">
          <a:blip r:embed="rId3">
            <a:alphaModFix/>
          </a:blip>
          <a:srcRect b="2874"/>
          <a:stretch/>
        </p:blipFill>
        <p:spPr>
          <a:xfrm>
            <a:off x="0" y="0"/>
            <a:ext cx="5314050" cy="6858000"/>
          </a:xfrm>
          <a:prstGeom prst="rect">
            <a:avLst/>
          </a:prstGeom>
          <a:noFill/>
          <a:ln>
            <a:noFill/>
          </a:ln>
        </p:spPr>
      </p:pic>
      <p:pic>
        <p:nvPicPr>
          <p:cNvPr id="455" name="Google Shape;455;p69" descr="https://libapps.s3.amazonaws.com/accounts/46632/images/TPL1.jpg"/>
          <p:cNvPicPr preferRelativeResize="0"/>
          <p:nvPr/>
        </p:nvPicPr>
        <p:blipFill rotWithShape="1">
          <a:blip r:embed="rId4">
            <a:alphaModFix/>
          </a:blip>
          <a:srcRect/>
          <a:stretch/>
        </p:blipFill>
        <p:spPr>
          <a:xfrm>
            <a:off x="5314051" y="0"/>
            <a:ext cx="3829951" cy="2208725"/>
          </a:xfrm>
          <a:prstGeom prst="rect">
            <a:avLst/>
          </a:prstGeom>
          <a:noFill/>
          <a:ln>
            <a:noFill/>
          </a:ln>
        </p:spPr>
      </p:pic>
      <p:pic>
        <p:nvPicPr>
          <p:cNvPr id="456" name="Google Shape;456;p69"/>
          <p:cNvPicPr preferRelativeResize="0"/>
          <p:nvPr/>
        </p:nvPicPr>
        <p:blipFill rotWithShape="1">
          <a:blip r:embed="rId5">
            <a:alphaModFix/>
          </a:blip>
          <a:srcRect/>
          <a:stretch/>
        </p:blipFill>
        <p:spPr>
          <a:xfrm>
            <a:off x="5314050" y="4788075"/>
            <a:ext cx="3829949" cy="2069925"/>
          </a:xfrm>
          <a:prstGeom prst="rect">
            <a:avLst/>
          </a:prstGeom>
          <a:noFill/>
          <a:ln>
            <a:noFill/>
          </a:ln>
        </p:spPr>
      </p:pic>
      <p:pic>
        <p:nvPicPr>
          <p:cNvPr id="457" name="Google Shape;457;p69" descr="https://libapps.s3.amazonaws.com/accounts/46632/images/WT4.jpg"/>
          <p:cNvPicPr preferRelativeResize="0"/>
          <p:nvPr/>
        </p:nvPicPr>
        <p:blipFill rotWithShape="1">
          <a:blip r:embed="rId6">
            <a:alphaModFix/>
          </a:blip>
          <a:srcRect/>
          <a:stretch/>
        </p:blipFill>
        <p:spPr>
          <a:xfrm>
            <a:off x="5314053" y="2405675"/>
            <a:ext cx="3829949" cy="2046650"/>
          </a:xfrm>
          <a:prstGeom prst="rect">
            <a:avLst/>
          </a:prstGeom>
          <a:noFill/>
          <a:ln>
            <a:noFill/>
          </a:ln>
        </p:spPr>
      </p:pic>
      <p:pic>
        <p:nvPicPr>
          <p:cNvPr id="458" name="Google Shape;458;p69" descr="https://libapps.s3.amazonaws.com/accounts/46632/images/Tempe3.png"/>
          <p:cNvPicPr preferRelativeResize="0"/>
          <p:nvPr/>
        </p:nvPicPr>
        <p:blipFill rotWithShape="1">
          <a:blip r:embed="rId7">
            <a:alphaModFix/>
          </a:blip>
          <a:srcRect/>
          <a:stretch/>
        </p:blipFill>
        <p:spPr>
          <a:xfrm>
            <a:off x="1" y="4653925"/>
            <a:ext cx="1655136" cy="2204075"/>
          </a:xfrm>
          <a:prstGeom prst="rect">
            <a:avLst/>
          </a:prstGeom>
          <a:noFill/>
          <a:ln>
            <a:noFill/>
          </a:ln>
        </p:spPr>
      </p:pic>
      <p:pic>
        <p:nvPicPr>
          <p:cNvPr id="459" name="Google Shape;459;p69"/>
          <p:cNvPicPr preferRelativeResize="0"/>
          <p:nvPr/>
        </p:nvPicPr>
        <p:blipFill rotWithShape="1">
          <a:blip r:embed="rId8">
            <a:alphaModFix/>
          </a:blip>
          <a:srcRect/>
          <a:stretch/>
        </p:blipFill>
        <p:spPr>
          <a:xfrm>
            <a:off x="2351993" y="4783578"/>
            <a:ext cx="2767823" cy="20789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4"/>
        <p:cNvGrpSpPr/>
        <p:nvPr/>
      </p:nvGrpSpPr>
      <p:grpSpPr>
        <a:xfrm>
          <a:off x="0" y="0"/>
          <a:ext cx="0" cy="0"/>
          <a:chOff x="0" y="0"/>
          <a:chExt cx="0" cy="0"/>
        </a:xfrm>
      </p:grpSpPr>
      <p:pic>
        <p:nvPicPr>
          <p:cNvPr id="465" name="Google Shape;465;p70"/>
          <p:cNvPicPr preferRelativeResize="0"/>
          <p:nvPr/>
        </p:nvPicPr>
        <p:blipFill>
          <a:blip r:embed="rId3">
            <a:alphaModFix/>
          </a:blip>
          <a:stretch>
            <a:fillRect/>
          </a:stretch>
        </p:blipFill>
        <p:spPr>
          <a:xfrm>
            <a:off x="25" y="3404152"/>
            <a:ext cx="3770076" cy="3453850"/>
          </a:xfrm>
          <a:prstGeom prst="rect">
            <a:avLst/>
          </a:prstGeom>
          <a:noFill/>
          <a:ln>
            <a:noFill/>
          </a:ln>
        </p:spPr>
      </p:pic>
      <p:pic>
        <p:nvPicPr>
          <p:cNvPr id="466" name="Google Shape;466;p70"/>
          <p:cNvPicPr preferRelativeResize="0"/>
          <p:nvPr/>
        </p:nvPicPr>
        <p:blipFill rotWithShape="1">
          <a:blip r:embed="rId4">
            <a:alphaModFix/>
          </a:blip>
          <a:srcRect/>
          <a:stretch/>
        </p:blipFill>
        <p:spPr>
          <a:xfrm>
            <a:off x="7080163" y="5871367"/>
            <a:ext cx="1924303" cy="534056"/>
          </a:xfrm>
          <a:prstGeom prst="rect">
            <a:avLst/>
          </a:prstGeom>
          <a:noFill/>
          <a:ln>
            <a:noFill/>
          </a:ln>
        </p:spPr>
      </p:pic>
      <p:pic>
        <p:nvPicPr>
          <p:cNvPr id="467" name="Google Shape;467;p70"/>
          <p:cNvPicPr preferRelativeResize="0"/>
          <p:nvPr/>
        </p:nvPicPr>
        <p:blipFill>
          <a:blip r:embed="rId5">
            <a:alphaModFix/>
          </a:blip>
          <a:stretch>
            <a:fillRect/>
          </a:stretch>
        </p:blipFill>
        <p:spPr>
          <a:xfrm>
            <a:off x="25" y="0"/>
            <a:ext cx="3770076" cy="2871150"/>
          </a:xfrm>
          <a:prstGeom prst="rect">
            <a:avLst/>
          </a:prstGeom>
          <a:noFill/>
          <a:ln>
            <a:noFill/>
          </a:ln>
        </p:spPr>
      </p:pic>
      <p:pic>
        <p:nvPicPr>
          <p:cNvPr id="468" name="Google Shape;468;p70"/>
          <p:cNvPicPr preferRelativeResize="0"/>
          <p:nvPr/>
        </p:nvPicPr>
        <p:blipFill>
          <a:blip r:embed="rId6">
            <a:alphaModFix/>
          </a:blip>
          <a:stretch>
            <a:fillRect/>
          </a:stretch>
        </p:blipFill>
        <p:spPr>
          <a:xfrm>
            <a:off x="5373925" y="3369050"/>
            <a:ext cx="3770075" cy="3488951"/>
          </a:xfrm>
          <a:prstGeom prst="rect">
            <a:avLst/>
          </a:prstGeom>
          <a:noFill/>
          <a:ln>
            <a:noFill/>
          </a:ln>
        </p:spPr>
      </p:pic>
      <p:pic>
        <p:nvPicPr>
          <p:cNvPr id="469" name="Google Shape;469;p70"/>
          <p:cNvPicPr preferRelativeResize="0"/>
          <p:nvPr/>
        </p:nvPicPr>
        <p:blipFill>
          <a:blip r:embed="rId7">
            <a:alphaModFix/>
          </a:blip>
          <a:stretch>
            <a:fillRect/>
          </a:stretch>
        </p:blipFill>
        <p:spPr>
          <a:xfrm>
            <a:off x="5373925" y="0"/>
            <a:ext cx="3770076" cy="2871152"/>
          </a:xfrm>
          <a:prstGeom prst="rect">
            <a:avLst/>
          </a:prstGeom>
          <a:noFill/>
          <a:ln>
            <a:noFill/>
          </a:ln>
        </p:spPr>
      </p:pic>
      <p:pic>
        <p:nvPicPr>
          <p:cNvPr id="470" name="Google Shape;470;p70"/>
          <p:cNvPicPr preferRelativeResize="0"/>
          <p:nvPr/>
        </p:nvPicPr>
        <p:blipFill>
          <a:blip r:embed="rId8">
            <a:alphaModFix/>
          </a:blip>
          <a:stretch>
            <a:fillRect/>
          </a:stretch>
        </p:blipFill>
        <p:spPr>
          <a:xfrm>
            <a:off x="2686962" y="1655225"/>
            <a:ext cx="3770075" cy="29656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3"/>
          <p:cNvSpPr txBox="1">
            <a:spLocks noGrp="1"/>
          </p:cNvSpPr>
          <p:nvPr>
            <p:ph type="ctrTitle"/>
          </p:nvPr>
        </p:nvSpPr>
        <p:spPr>
          <a:xfrm>
            <a:off x="85725" y="949911"/>
            <a:ext cx="8972550" cy="113894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4000"/>
              <a:buFont typeface="Calibri"/>
              <a:buNone/>
            </a:pPr>
            <a:r>
              <a:rPr lang="en-US" sz="4000" b="1">
                <a:solidFill>
                  <a:srgbClr val="0070C0"/>
                </a:solidFill>
              </a:rPr>
              <a:t>Citizen Science Month (and Beyond!) at Your Library</a:t>
            </a:r>
            <a:endParaRPr/>
          </a:p>
        </p:txBody>
      </p:sp>
      <p:sp>
        <p:nvSpPr>
          <p:cNvPr id="330" name="Google Shape;330;p53"/>
          <p:cNvSpPr txBox="1">
            <a:spLocks noGrp="1"/>
          </p:cNvSpPr>
          <p:nvPr>
            <p:ph type="subTitle" idx="1"/>
          </p:nvPr>
        </p:nvSpPr>
        <p:spPr>
          <a:xfrm>
            <a:off x="612396" y="2140443"/>
            <a:ext cx="7642371" cy="49887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70C0"/>
              </a:buClr>
              <a:buSzPts val="2400"/>
              <a:buNone/>
            </a:pPr>
            <a:r>
              <a:rPr lang="en-US">
                <a:solidFill>
                  <a:srgbClr val="0070C0"/>
                </a:solidFill>
              </a:rPr>
              <a:t>November 14, 2019 </a:t>
            </a:r>
            <a:endParaRPr/>
          </a:p>
        </p:txBody>
      </p:sp>
      <p:sp>
        <p:nvSpPr>
          <p:cNvPr id="331" name="Google Shape;331;p53"/>
          <p:cNvSpPr txBox="1"/>
          <p:nvPr/>
        </p:nvSpPr>
        <p:spPr>
          <a:xfrm>
            <a:off x="366185" y="2690900"/>
            <a:ext cx="8411630"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rgbClr val="000000"/>
                </a:solidFill>
                <a:latin typeface="Calibri"/>
                <a:ea typeface="Calibri"/>
                <a:cs typeface="Calibri"/>
                <a:sym typeface="Calibri"/>
              </a:rPr>
              <a:t>The webinar will begin at 1:00 p.m. (MT) and will be recorded. </a:t>
            </a:r>
            <a:endParaRPr/>
          </a:p>
          <a:p>
            <a:pPr marL="0" marR="0" lvl="0" indent="0" algn="l" rtl="0">
              <a:spcBef>
                <a:spcPts val="0"/>
              </a:spcBef>
              <a:spcAft>
                <a:spcPts val="0"/>
              </a:spcAft>
              <a:buNone/>
            </a:pPr>
            <a:endParaRPr sz="200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1" i="0" u="none" strike="noStrike" cap="none">
                <a:solidFill>
                  <a:srgbClr val="000000"/>
                </a:solidFill>
                <a:latin typeface="Calibri"/>
                <a:ea typeface="Calibri"/>
                <a:cs typeface="Calibri"/>
                <a:sym typeface="Calibri"/>
              </a:rPr>
              <a:t>While you’re waiting</a:t>
            </a:r>
            <a:endParaRPr sz="2000" b="0" i="0" u="none" strike="noStrike" cap="none">
              <a:solidFill>
                <a:srgbClr val="000000"/>
              </a:solidFill>
              <a:latin typeface="Calibri"/>
              <a:ea typeface="Calibri"/>
              <a:cs typeface="Calibri"/>
              <a:sym typeface="Calibri"/>
            </a:endParaRPr>
          </a:p>
          <a:p>
            <a:pPr marL="192881" marR="0" lvl="0" indent="-192881" algn="l" rtl="0">
              <a:spcBef>
                <a:spcPts val="0"/>
              </a:spcBef>
              <a:spcAft>
                <a:spcPts val="0"/>
              </a:spcAft>
              <a:buClr>
                <a:srgbClr val="000000"/>
              </a:buClr>
              <a:buSzPts val="2000"/>
              <a:buFont typeface="Calibri"/>
              <a:buAutoNum type="arabicParenR"/>
            </a:pPr>
            <a:r>
              <a:rPr lang="en-US" sz="2000" b="0" i="0" u="none" strike="noStrike" cap="none">
                <a:solidFill>
                  <a:srgbClr val="000000"/>
                </a:solidFill>
                <a:latin typeface="Calibri"/>
                <a:ea typeface="Calibri"/>
                <a:cs typeface="Calibri"/>
                <a:sym typeface="Calibri"/>
              </a:rPr>
              <a:t> Find the toolbar – it will either be on the bottom or top of your Zoom window</a:t>
            </a:r>
            <a:endParaRPr/>
          </a:p>
          <a:p>
            <a:pPr marL="192881" marR="0" lvl="0" indent="-192881" algn="l" rtl="0">
              <a:spcBef>
                <a:spcPts val="0"/>
              </a:spcBef>
              <a:spcAft>
                <a:spcPts val="0"/>
              </a:spcAft>
              <a:buClr>
                <a:srgbClr val="000000"/>
              </a:buClr>
              <a:buSzPts val="2000"/>
              <a:buFont typeface="Calibri"/>
              <a:buAutoNum type="arabicParenR"/>
            </a:pPr>
            <a:r>
              <a:rPr lang="en-US" sz="2000" b="0" i="0" u="none" strike="noStrike" cap="none">
                <a:solidFill>
                  <a:srgbClr val="000000"/>
                </a:solidFill>
                <a:latin typeface="Calibri"/>
                <a:ea typeface="Calibri"/>
                <a:cs typeface="Calibri"/>
                <a:sym typeface="Calibri"/>
              </a:rPr>
              <a:t> Introduce yourself in the chat box (please select “Share with All” </a:t>
            </a:r>
            <a:r>
              <a:rPr lang="en-US" sz="2000" b="0" i="1" u="none" strike="noStrike" cap="none">
                <a:solidFill>
                  <a:srgbClr val="000000"/>
                </a:solidFill>
                <a:latin typeface="Calibri"/>
                <a:ea typeface="Calibri"/>
                <a:cs typeface="Calibri"/>
                <a:sym typeface="Calibri"/>
              </a:rPr>
              <a:t>not</a:t>
            </a:r>
            <a:r>
              <a:rPr lang="en-US" sz="2000" b="0" i="0" u="none" strike="noStrike" cap="none">
                <a:solidFill>
                  <a:srgbClr val="000000"/>
                </a:solidFill>
                <a:latin typeface="Calibri"/>
                <a:ea typeface="Calibri"/>
                <a:cs typeface="Calibri"/>
                <a:sym typeface="Calibri"/>
              </a:rPr>
              <a:t> “Share with Panelists”) </a:t>
            </a:r>
            <a:endParaRPr/>
          </a:p>
          <a:p>
            <a:pPr marL="192881" marR="0" lvl="0" indent="-192881" algn="l" rtl="0">
              <a:spcBef>
                <a:spcPts val="0"/>
              </a:spcBef>
              <a:spcAft>
                <a:spcPts val="0"/>
              </a:spcAft>
              <a:buClr>
                <a:srgbClr val="000000"/>
              </a:buClr>
              <a:buSzPts val="2000"/>
              <a:buFont typeface="Calibri"/>
              <a:buAutoNum type="arabicParenR"/>
            </a:pPr>
            <a:r>
              <a:rPr lang="en-US" sz="2000" b="0" i="0" u="none" strike="noStrike" cap="none">
                <a:solidFill>
                  <a:srgbClr val="000000"/>
                </a:solidFill>
                <a:latin typeface="Calibri"/>
                <a:ea typeface="Calibri"/>
                <a:cs typeface="Calibri"/>
                <a:sym typeface="Calibri"/>
              </a:rPr>
              <a:t> Click audio “Join by Computer” – you won’t have microphone access</a:t>
            </a:r>
            <a:endParaRPr/>
          </a:p>
          <a:p>
            <a:pPr marL="0" marR="0" lvl="0" indent="0" algn="l" rtl="0">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b="0" i="0" u="none" strike="noStrike" cap="none">
                <a:solidFill>
                  <a:srgbClr val="000000"/>
                </a:solidFill>
                <a:latin typeface="Calibri"/>
                <a:ea typeface="Calibri"/>
                <a:cs typeface="Calibri"/>
                <a:sym typeface="Calibri"/>
              </a:rPr>
              <a:t>Tip for viewing: You can resize and move the location of the video and slide screens by clicking and dragging them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71"/>
          <p:cNvPicPr preferRelativeResize="0"/>
          <p:nvPr/>
        </p:nvPicPr>
        <p:blipFill>
          <a:blip r:embed="rId3">
            <a:alphaModFix/>
          </a:blip>
          <a:stretch>
            <a:fillRect/>
          </a:stretch>
        </p:blipFill>
        <p:spPr>
          <a:xfrm>
            <a:off x="0" y="598250"/>
            <a:ext cx="6430051" cy="6259750"/>
          </a:xfrm>
          <a:prstGeom prst="rect">
            <a:avLst/>
          </a:prstGeom>
          <a:noFill/>
          <a:ln>
            <a:noFill/>
          </a:ln>
        </p:spPr>
      </p:pic>
      <p:pic>
        <p:nvPicPr>
          <p:cNvPr id="476" name="Google Shape;476;p71"/>
          <p:cNvPicPr preferRelativeResize="0"/>
          <p:nvPr/>
        </p:nvPicPr>
        <p:blipFill>
          <a:blip r:embed="rId4">
            <a:alphaModFix/>
          </a:blip>
          <a:stretch>
            <a:fillRect/>
          </a:stretch>
        </p:blipFill>
        <p:spPr>
          <a:xfrm>
            <a:off x="6592650" y="1265370"/>
            <a:ext cx="2551350" cy="4066630"/>
          </a:xfrm>
          <a:prstGeom prst="rect">
            <a:avLst/>
          </a:prstGeom>
          <a:noFill/>
          <a:ln>
            <a:noFill/>
          </a:ln>
        </p:spPr>
      </p:pic>
      <p:pic>
        <p:nvPicPr>
          <p:cNvPr id="477" name="Google Shape;477;p71"/>
          <p:cNvPicPr preferRelativeResize="0"/>
          <p:nvPr/>
        </p:nvPicPr>
        <p:blipFill>
          <a:blip r:embed="rId5">
            <a:alphaModFix/>
          </a:blip>
          <a:stretch>
            <a:fillRect/>
          </a:stretch>
        </p:blipFill>
        <p:spPr>
          <a:xfrm>
            <a:off x="6592650" y="5167346"/>
            <a:ext cx="2551350" cy="1690654"/>
          </a:xfrm>
          <a:prstGeom prst="rect">
            <a:avLst/>
          </a:prstGeom>
          <a:noFill/>
          <a:ln>
            <a:noFill/>
          </a:ln>
        </p:spPr>
      </p:pic>
      <p:sp>
        <p:nvSpPr>
          <p:cNvPr id="478" name="Google Shape;478;p71"/>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SciStarter.org/library</a:t>
            </a:r>
            <a:endParaRPr sz="3200" b="1" i="0" u="none" strike="noStrike" cap="none">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72"/>
          <p:cNvPicPr preferRelativeResize="0"/>
          <p:nvPr/>
        </p:nvPicPr>
        <p:blipFill>
          <a:blip r:embed="rId3">
            <a:alphaModFix/>
          </a:blip>
          <a:stretch>
            <a:fillRect/>
          </a:stretch>
        </p:blipFill>
        <p:spPr>
          <a:xfrm>
            <a:off x="0" y="1006142"/>
            <a:ext cx="9144001" cy="5851858"/>
          </a:xfrm>
          <a:prstGeom prst="rect">
            <a:avLst/>
          </a:prstGeom>
          <a:noFill/>
          <a:ln>
            <a:noFill/>
          </a:ln>
        </p:spPr>
      </p:pic>
      <p:sp>
        <p:nvSpPr>
          <p:cNvPr id="484" name="Google Shape;484;p72"/>
          <p:cNvSpPr txBox="1"/>
          <p:nvPr/>
        </p:nvSpPr>
        <p:spPr>
          <a:xfrm>
            <a:off x="233375" y="305200"/>
            <a:ext cx="8617500" cy="7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Helvetica Neue"/>
                <a:ea typeface="Helvetica Neue"/>
                <a:cs typeface="Helvetica Neue"/>
                <a:sym typeface="Helvetica Neue"/>
              </a:rPr>
              <a:t>Citizen Science Day 2019</a:t>
            </a:r>
            <a:endParaRPr sz="3000">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3"/>
          <p:cNvSpPr txBox="1">
            <a:spLocks noGrp="1"/>
          </p:cNvSpPr>
          <p:nvPr>
            <p:ph type="ctrTitle"/>
          </p:nvPr>
        </p:nvSpPr>
        <p:spPr>
          <a:xfrm>
            <a:off x="672921" y="1788459"/>
            <a:ext cx="7772400" cy="4416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Calibri"/>
              <a:buNone/>
            </a:pPr>
            <a:br>
              <a:rPr lang="en-US" sz="5400" b="1"/>
            </a:br>
            <a:br>
              <a:rPr lang="en-US" sz="5400" b="1"/>
            </a:br>
            <a:br>
              <a:rPr lang="en-US" sz="5400" b="1"/>
            </a:br>
            <a:br>
              <a:rPr lang="en-US" sz="5400" b="1"/>
            </a:br>
            <a:br>
              <a:rPr lang="en-US" sz="5400" b="1"/>
            </a:br>
            <a:endParaRPr sz="5400" b="1"/>
          </a:p>
        </p:txBody>
      </p:sp>
      <p:pic>
        <p:nvPicPr>
          <p:cNvPr id="491" name="Google Shape;491;p73" descr="logo 02"/>
          <p:cNvPicPr preferRelativeResize="0"/>
          <p:nvPr/>
        </p:nvPicPr>
        <p:blipFill rotWithShape="1">
          <a:blip r:embed="rId3">
            <a:alphaModFix/>
          </a:blip>
          <a:srcRect/>
          <a:stretch/>
        </p:blipFill>
        <p:spPr>
          <a:xfrm>
            <a:off x="1522955" y="757163"/>
            <a:ext cx="6291916" cy="3035261"/>
          </a:xfrm>
          <a:prstGeom prst="rect">
            <a:avLst/>
          </a:prstGeom>
          <a:noFill/>
          <a:ln>
            <a:noFill/>
          </a:ln>
        </p:spPr>
      </p:pic>
      <p:grpSp>
        <p:nvGrpSpPr>
          <p:cNvPr id="492" name="Google Shape;492;p73"/>
          <p:cNvGrpSpPr/>
          <p:nvPr/>
        </p:nvGrpSpPr>
        <p:grpSpPr>
          <a:xfrm>
            <a:off x="-89683" y="3364250"/>
            <a:ext cx="8903812" cy="3300375"/>
            <a:chOff x="-89683" y="3364250"/>
            <a:chExt cx="8903812" cy="3300375"/>
          </a:xfrm>
        </p:grpSpPr>
        <p:sp>
          <p:nvSpPr>
            <p:cNvPr id="493" name="Google Shape;493;p73"/>
            <p:cNvSpPr txBox="1"/>
            <p:nvPr/>
          </p:nvSpPr>
          <p:spPr>
            <a:xfrm rot="875792">
              <a:off x="4682519" y="4258979"/>
              <a:ext cx="3951021" cy="19390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0" b="0" i="0" u="none" strike="noStrike" cap="none">
                  <a:solidFill>
                    <a:srgbClr val="FF0000"/>
                  </a:solidFill>
                  <a:latin typeface="Abril Fatface"/>
                  <a:ea typeface="Abril Fatface"/>
                  <a:cs typeface="Abril Fatface"/>
                  <a:sym typeface="Abril Fatface"/>
                </a:rPr>
                <a:t>2.0</a:t>
              </a:r>
              <a:endParaRPr sz="12000" b="0" i="0" u="none" strike="noStrike" cap="none">
                <a:solidFill>
                  <a:srgbClr val="FF0000"/>
                </a:solidFill>
                <a:latin typeface="Abril Fatface"/>
                <a:ea typeface="Abril Fatface"/>
                <a:cs typeface="Abril Fatface"/>
                <a:sym typeface="Abril Fatface"/>
              </a:endParaRPr>
            </a:p>
          </p:txBody>
        </p:sp>
        <p:sp>
          <p:nvSpPr>
            <p:cNvPr id="494" name="Google Shape;494;p73"/>
            <p:cNvSpPr txBox="1"/>
            <p:nvPr/>
          </p:nvSpPr>
          <p:spPr>
            <a:xfrm rot="-895310">
              <a:off x="66491" y="4044967"/>
              <a:ext cx="5540952" cy="1938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0" b="0" i="0" u="none" strike="noStrike" cap="none">
                  <a:solidFill>
                    <a:srgbClr val="0070C0"/>
                  </a:solidFill>
                  <a:latin typeface="Abril Fatface"/>
                  <a:ea typeface="Abril Fatface"/>
                  <a:cs typeface="Abril Fatface"/>
                  <a:sym typeface="Abril Fatface"/>
                </a:rPr>
                <a:t>NeiSci</a:t>
              </a:r>
              <a:endParaRPr sz="12000" b="0" i="0" u="none" strike="noStrike" cap="none">
                <a:solidFill>
                  <a:srgbClr val="0070C0"/>
                </a:solidFill>
                <a:latin typeface="Abril Fatface"/>
                <a:ea typeface="Abril Fatface"/>
                <a:cs typeface="Abril Fatface"/>
                <a:sym typeface="Abril Fatfac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4"/>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Kit Types:</a:t>
            </a:r>
            <a:endParaRPr/>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sp>
        <p:nvSpPr>
          <p:cNvPr id="501" name="Google Shape;501;p74"/>
          <p:cNvSpPr txBox="1"/>
          <p:nvPr/>
        </p:nvSpPr>
        <p:spPr>
          <a:xfrm>
            <a:off x="463487" y="2159572"/>
            <a:ext cx="8096100" cy="25239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914400" marR="0" lvl="1" indent="-2540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914400" marR="0" lvl="1" indent="-457200" algn="l" rtl="0">
              <a:spcBef>
                <a:spcPts val="120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Facilitator’s Kit </a:t>
            </a:r>
            <a:r>
              <a:rPr lang="en-US" sz="3200" b="0" i="0" u="none" strike="noStrike" cap="none">
                <a:solidFill>
                  <a:schemeClr val="dk1"/>
                </a:solidFill>
                <a:latin typeface="Calibri"/>
                <a:ea typeface="Calibri"/>
                <a:cs typeface="Calibri"/>
                <a:sym typeface="Calibri"/>
              </a:rPr>
              <a:t>(aka Program Kit) </a:t>
            </a:r>
            <a:endParaRPr sz="3200" b="0" i="0" u="none" strike="noStrike" cap="none">
              <a:solidFill>
                <a:schemeClr val="dk1"/>
              </a:solidFill>
              <a:latin typeface="Calibri"/>
              <a:ea typeface="Calibri"/>
              <a:cs typeface="Calibri"/>
              <a:sym typeface="Calibri"/>
            </a:endParaRPr>
          </a:p>
          <a:p>
            <a:pPr marL="914400" marR="0" lvl="1" indent="-457200" algn="l" rtl="0">
              <a:spcBef>
                <a:spcPts val="120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DIY Circulating Kit </a:t>
            </a:r>
            <a:endParaRPr sz="3200" b="1" i="0" u="none" strike="noStrike" cap="none">
              <a:solidFill>
                <a:schemeClr val="dk1"/>
              </a:solidFill>
              <a:latin typeface="Calibri"/>
              <a:ea typeface="Calibri"/>
              <a:cs typeface="Calibri"/>
              <a:sym typeface="Calibri"/>
            </a:endParaRPr>
          </a:p>
          <a:p>
            <a:pPr marL="914400" marR="0" lvl="1" indent="-254000" algn="l" rtl="0">
              <a:spcBef>
                <a:spcPts val="12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pSp>
        <p:nvGrpSpPr>
          <p:cNvPr id="502" name="Google Shape;502;p74"/>
          <p:cNvGrpSpPr/>
          <p:nvPr/>
        </p:nvGrpSpPr>
        <p:grpSpPr>
          <a:xfrm>
            <a:off x="392995" y="295181"/>
            <a:ext cx="8166592" cy="901717"/>
            <a:chOff x="392995" y="295181"/>
            <a:chExt cx="8166592" cy="901717"/>
          </a:xfrm>
        </p:grpSpPr>
        <p:grpSp>
          <p:nvGrpSpPr>
            <p:cNvPr id="503" name="Google Shape;503;p74"/>
            <p:cNvGrpSpPr/>
            <p:nvPr/>
          </p:nvGrpSpPr>
          <p:grpSpPr>
            <a:xfrm>
              <a:off x="392995" y="295181"/>
              <a:ext cx="8166592" cy="901717"/>
              <a:chOff x="392995" y="295181"/>
              <a:chExt cx="8166592" cy="901717"/>
            </a:xfrm>
          </p:grpSpPr>
          <p:sp>
            <p:nvSpPr>
              <p:cNvPr id="504" name="Google Shape;504;p74"/>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5" name="Google Shape;505;p74"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06" name="Google Shape;506;p74"/>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i="0" u="none" strike="noStrike" cap="none">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5"/>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a:t>
            </a:r>
            <a:r>
              <a:rPr lang="en-US" sz="3200" b="1" u="sng">
                <a:solidFill>
                  <a:srgbClr val="FF0000"/>
                </a:solidFill>
              </a:rPr>
              <a:t>Facilitator’s Kit</a:t>
            </a:r>
            <a:endParaRPr/>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sp>
        <p:nvSpPr>
          <p:cNvPr id="513" name="Google Shape;513;p75"/>
          <p:cNvSpPr txBox="1"/>
          <p:nvPr/>
        </p:nvSpPr>
        <p:spPr>
          <a:xfrm>
            <a:off x="463487" y="2159572"/>
            <a:ext cx="8096100" cy="39243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914400" marR="0" lvl="1" indent="-311150" algn="l" rtl="0">
              <a:spcBef>
                <a:spcPts val="0"/>
              </a:spcBef>
              <a:spcAft>
                <a:spcPts val="0"/>
              </a:spcAft>
              <a:buClr>
                <a:schemeClr val="dk1"/>
              </a:buClr>
              <a:buSzPts val="2300"/>
              <a:buFont typeface="Arial"/>
              <a:buNone/>
            </a:pPr>
            <a:endParaRPr sz="2300" b="0" i="0" u="none" strike="noStrike" cap="none">
              <a:solidFill>
                <a:schemeClr val="dk1"/>
              </a:solidFill>
              <a:latin typeface="Calibri"/>
              <a:ea typeface="Calibri"/>
              <a:cs typeface="Calibri"/>
              <a:sym typeface="Calibri"/>
            </a:endParaRPr>
          </a:p>
          <a:p>
            <a:pPr marL="914400" marR="0" lvl="1" indent="-457200" algn="l" rtl="0">
              <a:spcBef>
                <a:spcPts val="600"/>
              </a:spcBef>
              <a:spcAft>
                <a:spcPts val="0"/>
              </a:spcAft>
              <a:buClr>
                <a:schemeClr val="dk1"/>
              </a:buClr>
              <a:buSzPts val="2300"/>
              <a:buFont typeface="Arial"/>
              <a:buChar char="•"/>
            </a:pPr>
            <a:r>
              <a:rPr lang="en-US" sz="2300" b="0" i="0" u="none" strike="noStrike" cap="none">
                <a:solidFill>
                  <a:schemeClr val="dk1"/>
                </a:solidFill>
                <a:latin typeface="Calibri"/>
                <a:ea typeface="Calibri"/>
                <a:cs typeface="Calibri"/>
                <a:sym typeface="Calibri"/>
              </a:rPr>
              <a:t>For in-branch or school/community outreach program</a:t>
            </a:r>
            <a:endParaRPr/>
          </a:p>
          <a:p>
            <a:pPr marL="914400" marR="0" lvl="1" indent="-311150" algn="l" rtl="0">
              <a:spcBef>
                <a:spcPts val="0"/>
              </a:spcBef>
              <a:spcAft>
                <a:spcPts val="0"/>
              </a:spcAft>
              <a:buClr>
                <a:schemeClr val="dk1"/>
              </a:buClr>
              <a:buSzPts val="2300"/>
              <a:buFont typeface="Arial"/>
              <a:buNone/>
            </a:pPr>
            <a:endParaRPr sz="23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300"/>
              <a:buFont typeface="Arial"/>
              <a:buChar char="•"/>
            </a:pPr>
            <a:r>
              <a:rPr lang="en-US" sz="2300" b="0" i="0" u="none" strike="noStrike" cap="none">
                <a:solidFill>
                  <a:schemeClr val="dk1"/>
                </a:solidFill>
                <a:latin typeface="Calibri"/>
                <a:ea typeface="Calibri"/>
                <a:cs typeface="Calibri"/>
                <a:sym typeface="Calibri"/>
              </a:rPr>
              <a:t>The kit contains 12 loanable/circulating sets for librarians to encourage the participants to check them out after the program and return for subsequent sessions.</a:t>
            </a:r>
            <a:endParaRPr/>
          </a:p>
          <a:p>
            <a:pPr marL="914400" marR="0" lvl="1" indent="-311150" algn="l" rtl="0">
              <a:spcBef>
                <a:spcPts val="0"/>
              </a:spcBef>
              <a:spcAft>
                <a:spcPts val="0"/>
              </a:spcAft>
              <a:buClr>
                <a:schemeClr val="dk1"/>
              </a:buClr>
              <a:buSzPts val="2300"/>
              <a:buFont typeface="Arial"/>
              <a:buNone/>
            </a:pPr>
            <a:endParaRPr sz="23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300"/>
              <a:buFont typeface="Arial"/>
              <a:buChar char="•"/>
            </a:pPr>
            <a:r>
              <a:rPr lang="en-US" sz="2300" b="0" i="0" u="none" strike="noStrike" cap="none">
                <a:solidFill>
                  <a:schemeClr val="dk1"/>
                </a:solidFill>
                <a:latin typeface="Calibri"/>
                <a:ea typeface="Calibri"/>
                <a:cs typeface="Calibri"/>
                <a:sym typeface="Calibri"/>
              </a:rPr>
              <a:t>These sets are only available to attendees of an in-branch or outreach program</a:t>
            </a:r>
            <a:endParaRPr sz="2300" b="0" i="0" u="none" strike="noStrike" cap="none">
              <a:solidFill>
                <a:schemeClr val="dk1"/>
              </a:solidFill>
              <a:latin typeface="Calibri"/>
              <a:ea typeface="Calibri"/>
              <a:cs typeface="Calibri"/>
              <a:sym typeface="Calibri"/>
            </a:endParaRPr>
          </a:p>
          <a:p>
            <a:pPr marL="914400" marR="0" lvl="1" indent="-254000" algn="l" rtl="0">
              <a:spcBef>
                <a:spcPts val="6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pSp>
        <p:nvGrpSpPr>
          <p:cNvPr id="514" name="Google Shape;514;p75"/>
          <p:cNvGrpSpPr/>
          <p:nvPr/>
        </p:nvGrpSpPr>
        <p:grpSpPr>
          <a:xfrm>
            <a:off x="392995" y="295181"/>
            <a:ext cx="8166592" cy="901717"/>
            <a:chOff x="392995" y="295181"/>
            <a:chExt cx="8166592" cy="901717"/>
          </a:xfrm>
        </p:grpSpPr>
        <p:grpSp>
          <p:nvGrpSpPr>
            <p:cNvPr id="515" name="Google Shape;515;p75"/>
            <p:cNvGrpSpPr/>
            <p:nvPr/>
          </p:nvGrpSpPr>
          <p:grpSpPr>
            <a:xfrm>
              <a:off x="392995" y="295181"/>
              <a:ext cx="8166592" cy="901717"/>
              <a:chOff x="392995" y="295181"/>
              <a:chExt cx="8166592" cy="901717"/>
            </a:xfrm>
          </p:grpSpPr>
          <p:sp>
            <p:nvSpPr>
              <p:cNvPr id="516" name="Google Shape;516;p75"/>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7" name="Google Shape;517;p75"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18" name="Google Shape;518;p75"/>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6"/>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Facilitator’s Kits:</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525" name="Google Shape;525;p76"/>
          <p:cNvGrpSpPr/>
          <p:nvPr/>
        </p:nvGrpSpPr>
        <p:grpSpPr>
          <a:xfrm>
            <a:off x="392995" y="295181"/>
            <a:ext cx="8166592" cy="901717"/>
            <a:chOff x="392995" y="295181"/>
            <a:chExt cx="8166592" cy="901717"/>
          </a:xfrm>
        </p:grpSpPr>
        <p:grpSp>
          <p:nvGrpSpPr>
            <p:cNvPr id="526" name="Google Shape;526;p76"/>
            <p:cNvGrpSpPr/>
            <p:nvPr/>
          </p:nvGrpSpPr>
          <p:grpSpPr>
            <a:xfrm>
              <a:off x="392995" y="295181"/>
              <a:ext cx="8166592" cy="901717"/>
              <a:chOff x="392995" y="295181"/>
              <a:chExt cx="8166592" cy="901717"/>
            </a:xfrm>
          </p:grpSpPr>
          <p:sp>
            <p:nvSpPr>
              <p:cNvPr id="527" name="Google Shape;527;p76"/>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8" name="Google Shape;528;p76"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29" name="Google Shape;529;p76"/>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530" name="Google Shape;530;p76"/>
          <p:cNvSpPr txBox="1"/>
          <p:nvPr/>
        </p:nvSpPr>
        <p:spPr>
          <a:xfrm>
            <a:off x="519604" y="5406862"/>
            <a:ext cx="3778200" cy="769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Exploring Biodiversity with iNaturalist Kit</a:t>
            </a:r>
            <a:endParaRPr sz="3200">
              <a:solidFill>
                <a:schemeClr val="dk1"/>
              </a:solidFill>
              <a:latin typeface="Calibri"/>
              <a:ea typeface="Calibri"/>
              <a:cs typeface="Calibri"/>
              <a:sym typeface="Calibri"/>
            </a:endParaRPr>
          </a:p>
        </p:txBody>
      </p:sp>
      <p:pic>
        <p:nvPicPr>
          <p:cNvPr id="531" name="Google Shape;531;p76"/>
          <p:cNvPicPr preferRelativeResize="0"/>
          <p:nvPr/>
        </p:nvPicPr>
        <p:blipFill rotWithShape="1">
          <a:blip r:embed="rId4">
            <a:alphaModFix/>
          </a:blip>
          <a:srcRect/>
          <a:stretch/>
        </p:blipFill>
        <p:spPr>
          <a:xfrm>
            <a:off x="168826" y="2238738"/>
            <a:ext cx="4375037" cy="3010632"/>
          </a:xfrm>
          <a:prstGeom prst="rect">
            <a:avLst/>
          </a:prstGeom>
          <a:noFill/>
          <a:ln>
            <a:noFill/>
          </a:ln>
        </p:spPr>
      </p:pic>
      <p:pic>
        <p:nvPicPr>
          <p:cNvPr id="532" name="Google Shape;532;p76"/>
          <p:cNvPicPr preferRelativeResize="0"/>
          <p:nvPr/>
        </p:nvPicPr>
        <p:blipFill rotWithShape="1">
          <a:blip r:embed="rId5">
            <a:alphaModFix/>
          </a:blip>
          <a:srcRect/>
          <a:stretch/>
        </p:blipFill>
        <p:spPr>
          <a:xfrm>
            <a:off x="4688911" y="2231704"/>
            <a:ext cx="4299157" cy="3010631"/>
          </a:xfrm>
          <a:prstGeom prst="rect">
            <a:avLst/>
          </a:prstGeom>
          <a:noFill/>
          <a:ln>
            <a:noFill/>
          </a:ln>
        </p:spPr>
      </p:pic>
      <p:sp>
        <p:nvSpPr>
          <p:cNvPr id="533" name="Google Shape;533;p76"/>
          <p:cNvSpPr txBox="1"/>
          <p:nvPr/>
        </p:nvSpPr>
        <p:spPr>
          <a:xfrm>
            <a:off x="4949451" y="5400416"/>
            <a:ext cx="3778200" cy="769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Monitoring Water Quality with mWater Surveyor Kit</a:t>
            </a:r>
            <a:endParaRPr sz="3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7"/>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a:t>
            </a:r>
            <a:r>
              <a:rPr lang="en-US" sz="3200" b="1">
                <a:solidFill>
                  <a:srgbClr val="2E75B5"/>
                </a:solidFill>
              </a:rPr>
              <a:t>DIY Circulating Kit</a:t>
            </a:r>
            <a:r>
              <a:rPr lang="en-US" sz="3200" b="1"/>
              <a:t>:</a:t>
            </a:r>
            <a:endParaRPr/>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sp>
        <p:nvSpPr>
          <p:cNvPr id="539" name="Google Shape;539;p77"/>
          <p:cNvSpPr txBox="1"/>
          <p:nvPr/>
        </p:nvSpPr>
        <p:spPr>
          <a:xfrm>
            <a:off x="392995" y="2160845"/>
            <a:ext cx="8096100" cy="30471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457200" marR="0" lvl="1"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120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1200"/>
              </a:spcBef>
              <a:spcAft>
                <a:spcPts val="0"/>
              </a:spcAft>
              <a:buNone/>
            </a:pPr>
            <a:r>
              <a:rPr lang="en-US" sz="2400" b="0" i="0" u="none" strike="noStrike" cap="none">
                <a:solidFill>
                  <a:schemeClr val="dk1"/>
                </a:solidFill>
                <a:latin typeface="Calibri"/>
                <a:ea typeface="Calibri"/>
                <a:cs typeface="Calibri"/>
                <a:sym typeface="Calibri"/>
              </a:rPr>
              <a:t>For patrons to check out and do their own observation without attending an in-library program</a:t>
            </a:r>
            <a:endParaRPr/>
          </a:p>
          <a:p>
            <a:pPr marL="457200" marR="0" lvl="1" indent="0" algn="l" rtl="0">
              <a:spcBef>
                <a:spcPts val="120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1200"/>
              </a:spcBef>
              <a:spcAft>
                <a:spcPts val="0"/>
              </a:spcAft>
              <a:buNone/>
            </a:pPr>
            <a:endParaRPr sz="3200" b="0" i="0" u="none" strike="noStrike" cap="none">
              <a:solidFill>
                <a:schemeClr val="dk1"/>
              </a:solidFill>
              <a:latin typeface="Calibri"/>
              <a:ea typeface="Calibri"/>
              <a:cs typeface="Calibri"/>
              <a:sym typeface="Calibri"/>
            </a:endParaRPr>
          </a:p>
        </p:txBody>
      </p:sp>
      <p:grpSp>
        <p:nvGrpSpPr>
          <p:cNvPr id="540" name="Google Shape;540;p77"/>
          <p:cNvGrpSpPr/>
          <p:nvPr/>
        </p:nvGrpSpPr>
        <p:grpSpPr>
          <a:xfrm>
            <a:off x="392995" y="295181"/>
            <a:ext cx="8166592" cy="901717"/>
            <a:chOff x="392995" y="295181"/>
            <a:chExt cx="8166592" cy="901717"/>
          </a:xfrm>
        </p:grpSpPr>
        <p:grpSp>
          <p:nvGrpSpPr>
            <p:cNvPr id="541" name="Google Shape;541;p77"/>
            <p:cNvGrpSpPr/>
            <p:nvPr/>
          </p:nvGrpSpPr>
          <p:grpSpPr>
            <a:xfrm>
              <a:off x="392995" y="295181"/>
              <a:ext cx="8166592" cy="901717"/>
              <a:chOff x="392995" y="295181"/>
              <a:chExt cx="8166592" cy="901717"/>
            </a:xfrm>
          </p:grpSpPr>
          <p:sp>
            <p:nvSpPr>
              <p:cNvPr id="542" name="Google Shape;542;p77"/>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3" name="Google Shape;543;p77"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44" name="Google Shape;544;p77"/>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8"/>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DIY Circulating Kits:</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551" name="Google Shape;551;p78"/>
          <p:cNvGrpSpPr/>
          <p:nvPr/>
        </p:nvGrpSpPr>
        <p:grpSpPr>
          <a:xfrm>
            <a:off x="392995" y="295181"/>
            <a:ext cx="8166592" cy="901717"/>
            <a:chOff x="392995" y="295181"/>
            <a:chExt cx="8166592" cy="901717"/>
          </a:xfrm>
        </p:grpSpPr>
        <p:grpSp>
          <p:nvGrpSpPr>
            <p:cNvPr id="552" name="Google Shape;552;p78"/>
            <p:cNvGrpSpPr/>
            <p:nvPr/>
          </p:nvGrpSpPr>
          <p:grpSpPr>
            <a:xfrm>
              <a:off x="392995" y="295181"/>
              <a:ext cx="8166592" cy="901717"/>
              <a:chOff x="392995" y="295181"/>
              <a:chExt cx="8166592" cy="901717"/>
            </a:xfrm>
          </p:grpSpPr>
          <p:sp>
            <p:nvSpPr>
              <p:cNvPr id="553" name="Google Shape;553;p78"/>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4" name="Google Shape;554;p78"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55" name="Google Shape;555;p78"/>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556" name="Google Shape;556;p78"/>
          <p:cNvSpPr txBox="1"/>
          <p:nvPr/>
        </p:nvSpPr>
        <p:spPr>
          <a:xfrm>
            <a:off x="519604" y="5406862"/>
            <a:ext cx="3778200" cy="4308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Globe at Night Kit</a:t>
            </a:r>
            <a:endParaRPr sz="3200">
              <a:solidFill>
                <a:schemeClr val="dk1"/>
              </a:solidFill>
              <a:latin typeface="Calibri"/>
              <a:ea typeface="Calibri"/>
              <a:cs typeface="Calibri"/>
              <a:sym typeface="Calibri"/>
            </a:endParaRPr>
          </a:p>
        </p:txBody>
      </p:sp>
      <p:pic>
        <p:nvPicPr>
          <p:cNvPr id="557" name="Google Shape;557;p78"/>
          <p:cNvPicPr preferRelativeResize="0"/>
          <p:nvPr/>
        </p:nvPicPr>
        <p:blipFill rotWithShape="1">
          <a:blip r:embed="rId4">
            <a:alphaModFix/>
          </a:blip>
          <a:srcRect/>
          <a:stretch/>
        </p:blipFill>
        <p:spPr>
          <a:xfrm>
            <a:off x="4653741" y="2231704"/>
            <a:ext cx="4299157" cy="3010631"/>
          </a:xfrm>
          <a:prstGeom prst="rect">
            <a:avLst/>
          </a:prstGeom>
          <a:noFill/>
          <a:ln>
            <a:noFill/>
          </a:ln>
        </p:spPr>
      </p:pic>
      <p:sp>
        <p:nvSpPr>
          <p:cNvPr id="558" name="Google Shape;558;p78"/>
          <p:cNvSpPr txBox="1"/>
          <p:nvPr/>
        </p:nvSpPr>
        <p:spPr>
          <a:xfrm>
            <a:off x="4949451" y="5400416"/>
            <a:ext cx="3778200" cy="769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Monitoring Water Quality with mWater Surveyor Kit</a:t>
            </a:r>
            <a:endParaRPr sz="3200">
              <a:solidFill>
                <a:schemeClr val="dk1"/>
              </a:solidFill>
              <a:latin typeface="Calibri"/>
              <a:ea typeface="Calibri"/>
              <a:cs typeface="Calibri"/>
              <a:sym typeface="Calibri"/>
            </a:endParaRPr>
          </a:p>
        </p:txBody>
      </p:sp>
      <p:pic>
        <p:nvPicPr>
          <p:cNvPr id="559" name="Google Shape;559;p78"/>
          <p:cNvPicPr preferRelativeResize="0"/>
          <p:nvPr/>
        </p:nvPicPr>
        <p:blipFill rotWithShape="1">
          <a:blip r:embed="rId5">
            <a:alphaModFix/>
          </a:blip>
          <a:srcRect/>
          <a:stretch/>
        </p:blipFill>
        <p:spPr>
          <a:xfrm>
            <a:off x="178704" y="2243796"/>
            <a:ext cx="4297680" cy="30083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9"/>
          <p:cNvSpPr txBox="1">
            <a:spLocks noGrp="1"/>
          </p:cNvSpPr>
          <p:nvPr>
            <p:ph type="body" idx="1"/>
          </p:nvPr>
        </p:nvSpPr>
        <p:spPr>
          <a:xfrm>
            <a:off x="70211" y="1409051"/>
            <a:ext cx="90105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2.0 DIY Circulating Kits:</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566" name="Google Shape;566;p79"/>
          <p:cNvGrpSpPr/>
          <p:nvPr/>
        </p:nvGrpSpPr>
        <p:grpSpPr>
          <a:xfrm>
            <a:off x="392995" y="295181"/>
            <a:ext cx="8166592" cy="901717"/>
            <a:chOff x="392995" y="295181"/>
            <a:chExt cx="8166592" cy="901717"/>
          </a:xfrm>
        </p:grpSpPr>
        <p:grpSp>
          <p:nvGrpSpPr>
            <p:cNvPr id="567" name="Google Shape;567;p79"/>
            <p:cNvGrpSpPr/>
            <p:nvPr/>
          </p:nvGrpSpPr>
          <p:grpSpPr>
            <a:xfrm>
              <a:off x="392995" y="295181"/>
              <a:ext cx="8166592" cy="901717"/>
              <a:chOff x="392995" y="295181"/>
              <a:chExt cx="8166592" cy="901717"/>
            </a:xfrm>
          </p:grpSpPr>
          <p:sp>
            <p:nvSpPr>
              <p:cNvPr id="568" name="Google Shape;568;p79"/>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9" name="Google Shape;569;p79"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70" name="Google Shape;570;p79"/>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571" name="Google Shape;571;p79"/>
          <p:cNvSpPr txBox="1"/>
          <p:nvPr/>
        </p:nvSpPr>
        <p:spPr>
          <a:xfrm>
            <a:off x="463332" y="5406862"/>
            <a:ext cx="3778200" cy="769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Clouds with GLOBE Observer Kit</a:t>
            </a:r>
            <a:endParaRPr sz="3200">
              <a:solidFill>
                <a:schemeClr val="dk1"/>
              </a:solidFill>
              <a:latin typeface="Calibri"/>
              <a:ea typeface="Calibri"/>
              <a:cs typeface="Calibri"/>
              <a:sym typeface="Calibri"/>
            </a:endParaRPr>
          </a:p>
        </p:txBody>
      </p:sp>
      <p:sp>
        <p:nvSpPr>
          <p:cNvPr id="572" name="Google Shape;572;p79"/>
          <p:cNvSpPr txBox="1"/>
          <p:nvPr/>
        </p:nvSpPr>
        <p:spPr>
          <a:xfrm>
            <a:off x="4935383" y="5400416"/>
            <a:ext cx="3778200" cy="769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Mosquito Habitat Mapper with GLOBE Observer Kit</a:t>
            </a:r>
            <a:endParaRPr sz="3200">
              <a:solidFill>
                <a:schemeClr val="dk1"/>
              </a:solidFill>
              <a:latin typeface="Calibri"/>
              <a:ea typeface="Calibri"/>
              <a:cs typeface="Calibri"/>
              <a:sym typeface="Calibri"/>
            </a:endParaRPr>
          </a:p>
        </p:txBody>
      </p:sp>
      <p:pic>
        <p:nvPicPr>
          <p:cNvPr id="573" name="Google Shape;573;p79"/>
          <p:cNvPicPr preferRelativeResize="0"/>
          <p:nvPr/>
        </p:nvPicPr>
        <p:blipFill rotWithShape="1">
          <a:blip r:embed="rId4">
            <a:alphaModFix/>
          </a:blip>
          <a:srcRect/>
          <a:stretch/>
        </p:blipFill>
        <p:spPr>
          <a:xfrm>
            <a:off x="70211" y="2233960"/>
            <a:ext cx="4480560" cy="3008376"/>
          </a:xfrm>
          <a:prstGeom prst="rect">
            <a:avLst/>
          </a:prstGeom>
          <a:noFill/>
          <a:ln>
            <a:noFill/>
          </a:ln>
        </p:spPr>
      </p:pic>
      <p:pic>
        <p:nvPicPr>
          <p:cNvPr id="574" name="Google Shape;574;p79"/>
          <p:cNvPicPr preferRelativeResize="0"/>
          <p:nvPr/>
        </p:nvPicPr>
        <p:blipFill rotWithShape="1">
          <a:blip r:embed="rId5">
            <a:alphaModFix/>
          </a:blip>
          <a:srcRect/>
          <a:stretch/>
        </p:blipFill>
        <p:spPr>
          <a:xfrm>
            <a:off x="4600007" y="2237465"/>
            <a:ext cx="4480559" cy="30083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0"/>
          <p:cNvSpPr txBox="1">
            <a:spLocks noGrp="1"/>
          </p:cNvSpPr>
          <p:nvPr>
            <p:ph type="body" idx="1"/>
          </p:nvPr>
        </p:nvSpPr>
        <p:spPr>
          <a:xfrm>
            <a:off x="48049" y="1158972"/>
            <a:ext cx="9010500" cy="780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Club @ Branches</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581" name="Google Shape;581;p80"/>
          <p:cNvGrpSpPr/>
          <p:nvPr/>
        </p:nvGrpSpPr>
        <p:grpSpPr>
          <a:xfrm>
            <a:off x="392995" y="295181"/>
            <a:ext cx="8166592" cy="901717"/>
            <a:chOff x="392995" y="295181"/>
            <a:chExt cx="8166592" cy="901717"/>
          </a:xfrm>
        </p:grpSpPr>
        <p:grpSp>
          <p:nvGrpSpPr>
            <p:cNvPr id="582" name="Google Shape;582;p80"/>
            <p:cNvGrpSpPr/>
            <p:nvPr/>
          </p:nvGrpSpPr>
          <p:grpSpPr>
            <a:xfrm>
              <a:off x="392995" y="295181"/>
              <a:ext cx="8166592" cy="901717"/>
              <a:chOff x="392995" y="295181"/>
              <a:chExt cx="8166592" cy="901717"/>
            </a:xfrm>
          </p:grpSpPr>
          <p:sp>
            <p:nvSpPr>
              <p:cNvPr id="583" name="Google Shape;583;p80"/>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4" name="Google Shape;584;p80"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585" name="Google Shape;585;p80"/>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586" name="Google Shape;586;p80"/>
          <p:cNvSpPr txBox="1"/>
          <p:nvPr/>
        </p:nvSpPr>
        <p:spPr>
          <a:xfrm>
            <a:off x="392995" y="6160759"/>
            <a:ext cx="8320500" cy="4308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Mosquito Habitat Mapper with GLOBE Observer</a:t>
            </a:r>
            <a:endParaRPr sz="3200">
              <a:solidFill>
                <a:schemeClr val="dk1"/>
              </a:solidFill>
              <a:latin typeface="Calibri"/>
              <a:ea typeface="Calibri"/>
              <a:cs typeface="Calibri"/>
              <a:sym typeface="Calibri"/>
            </a:endParaRPr>
          </a:p>
        </p:txBody>
      </p:sp>
      <p:pic>
        <p:nvPicPr>
          <p:cNvPr id="587" name="Google Shape;587;p80"/>
          <p:cNvPicPr preferRelativeResize="0"/>
          <p:nvPr/>
        </p:nvPicPr>
        <p:blipFill rotWithShape="1">
          <a:blip r:embed="rId4">
            <a:alphaModFix/>
          </a:blip>
          <a:srcRect/>
          <a:stretch/>
        </p:blipFill>
        <p:spPr>
          <a:xfrm>
            <a:off x="150496" y="1806025"/>
            <a:ext cx="2863839" cy="2147879"/>
          </a:xfrm>
          <a:prstGeom prst="rect">
            <a:avLst/>
          </a:prstGeom>
          <a:noFill/>
          <a:ln>
            <a:noFill/>
          </a:ln>
        </p:spPr>
      </p:pic>
      <p:pic>
        <p:nvPicPr>
          <p:cNvPr id="588" name="Google Shape;588;p80"/>
          <p:cNvPicPr preferRelativeResize="0"/>
          <p:nvPr/>
        </p:nvPicPr>
        <p:blipFill rotWithShape="1">
          <a:blip r:embed="rId5">
            <a:alphaModFix/>
          </a:blip>
          <a:srcRect/>
          <a:stretch/>
        </p:blipFill>
        <p:spPr>
          <a:xfrm rot="5400000">
            <a:off x="2762035" y="2595442"/>
            <a:ext cx="3582381" cy="2686787"/>
          </a:xfrm>
          <a:prstGeom prst="rect">
            <a:avLst/>
          </a:prstGeom>
          <a:noFill/>
          <a:ln>
            <a:noFill/>
          </a:ln>
        </p:spPr>
      </p:pic>
      <p:pic>
        <p:nvPicPr>
          <p:cNvPr id="589" name="Google Shape;589;p80"/>
          <p:cNvPicPr preferRelativeResize="0"/>
          <p:nvPr/>
        </p:nvPicPr>
        <p:blipFill rotWithShape="1">
          <a:blip r:embed="rId6">
            <a:alphaModFix/>
          </a:blip>
          <a:srcRect l="9264" r="13269"/>
          <a:stretch/>
        </p:blipFill>
        <p:spPr>
          <a:xfrm rot="5400000">
            <a:off x="6040712" y="3200278"/>
            <a:ext cx="2747397" cy="27428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4"/>
          <p:cNvSpPr txBox="1">
            <a:spLocks noGrp="1"/>
          </p:cNvSpPr>
          <p:nvPr>
            <p:ph type="subTitle" idx="1"/>
          </p:nvPr>
        </p:nvSpPr>
        <p:spPr>
          <a:xfrm>
            <a:off x="478173" y="2061736"/>
            <a:ext cx="8405768" cy="37266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000"/>
              <a:buNone/>
            </a:pPr>
            <a:r>
              <a:rPr lang="en-US" sz="3000">
                <a:solidFill>
                  <a:srgbClr val="0070C0"/>
                </a:solidFill>
              </a:rPr>
              <a:t>Brooks Mitchell (Space Science Institute)</a:t>
            </a:r>
            <a:endParaRPr/>
          </a:p>
          <a:p>
            <a:pPr marL="0" lvl="0" indent="0" algn="l" rtl="0">
              <a:lnSpc>
                <a:spcPct val="90000"/>
              </a:lnSpc>
              <a:spcBef>
                <a:spcPts val="1000"/>
              </a:spcBef>
              <a:spcAft>
                <a:spcPts val="0"/>
              </a:spcAft>
              <a:buClr>
                <a:srgbClr val="0070C0"/>
              </a:buClr>
              <a:buSzPts val="3000"/>
              <a:buNone/>
            </a:pPr>
            <a:r>
              <a:rPr lang="en-US" sz="3000">
                <a:solidFill>
                  <a:srgbClr val="0070C0"/>
                </a:solidFill>
              </a:rPr>
              <a:t>Claire Ratcliffe (Space Science Institute)</a:t>
            </a:r>
            <a:endParaRPr/>
          </a:p>
          <a:p>
            <a:pPr marL="0" lvl="0" indent="0" algn="l" rtl="0">
              <a:lnSpc>
                <a:spcPct val="90000"/>
              </a:lnSpc>
              <a:spcBef>
                <a:spcPts val="1000"/>
              </a:spcBef>
              <a:spcAft>
                <a:spcPts val="0"/>
              </a:spcAft>
              <a:buClr>
                <a:srgbClr val="0070C0"/>
              </a:buClr>
              <a:buSzPts val="3000"/>
              <a:buNone/>
            </a:pPr>
            <a:r>
              <a:rPr lang="en-US" sz="3000">
                <a:solidFill>
                  <a:srgbClr val="0070C0"/>
                </a:solidFill>
              </a:rPr>
              <a:t>Caroline Nickerson (SciStarter)</a:t>
            </a:r>
            <a:endParaRPr/>
          </a:p>
          <a:p>
            <a:pPr marL="0" lvl="0" indent="0" algn="l" rtl="0">
              <a:lnSpc>
                <a:spcPct val="90000"/>
              </a:lnSpc>
              <a:spcBef>
                <a:spcPts val="1000"/>
              </a:spcBef>
              <a:spcAft>
                <a:spcPts val="0"/>
              </a:spcAft>
              <a:buClr>
                <a:srgbClr val="0070C0"/>
              </a:buClr>
              <a:buSzPts val="3000"/>
              <a:buNone/>
            </a:pPr>
            <a:r>
              <a:rPr lang="en-US" sz="3000">
                <a:solidFill>
                  <a:srgbClr val="0070C0"/>
                </a:solidFill>
              </a:rPr>
              <a:t>Dan Stanton (Arizona State University, SciStarter)</a:t>
            </a:r>
            <a:endParaRPr/>
          </a:p>
          <a:p>
            <a:pPr marL="0" lvl="0" indent="0" algn="l" rtl="0">
              <a:lnSpc>
                <a:spcPct val="90000"/>
              </a:lnSpc>
              <a:spcBef>
                <a:spcPts val="1000"/>
              </a:spcBef>
              <a:spcAft>
                <a:spcPts val="0"/>
              </a:spcAft>
              <a:buClr>
                <a:srgbClr val="0070C0"/>
              </a:buClr>
              <a:buSzPts val="3000"/>
              <a:buNone/>
            </a:pPr>
            <a:r>
              <a:rPr lang="en-US" sz="3000">
                <a:solidFill>
                  <a:srgbClr val="0070C0"/>
                </a:solidFill>
              </a:rPr>
              <a:t>Robin Salthouse (Southeast Regional Library)</a:t>
            </a:r>
            <a:endParaRPr/>
          </a:p>
          <a:p>
            <a:pPr marL="0" lvl="0" indent="0" algn="l" rtl="0">
              <a:lnSpc>
                <a:spcPct val="90000"/>
              </a:lnSpc>
              <a:spcBef>
                <a:spcPts val="1000"/>
              </a:spcBef>
              <a:spcAft>
                <a:spcPts val="0"/>
              </a:spcAft>
              <a:buClr>
                <a:srgbClr val="0070C0"/>
              </a:buClr>
              <a:buSzPts val="3000"/>
              <a:buNone/>
            </a:pPr>
            <a:r>
              <a:rPr lang="en-US" sz="3000">
                <a:solidFill>
                  <a:srgbClr val="0070C0"/>
                </a:solidFill>
              </a:rPr>
              <a:t>Vivienne Byrd (Los Angeles Public Library)</a:t>
            </a:r>
            <a:endParaRPr/>
          </a:p>
          <a:p>
            <a:pPr marL="0" lvl="0" indent="0" algn="l" rtl="0">
              <a:lnSpc>
                <a:spcPct val="90000"/>
              </a:lnSpc>
              <a:spcBef>
                <a:spcPts val="1000"/>
              </a:spcBef>
              <a:spcAft>
                <a:spcPts val="0"/>
              </a:spcAft>
              <a:buClr>
                <a:schemeClr val="dk1"/>
              </a:buClr>
              <a:buSzPts val="3000"/>
              <a:buNone/>
            </a:pPr>
            <a:endParaRPr sz="3000">
              <a:solidFill>
                <a:srgbClr val="0070C0"/>
              </a:solidFill>
            </a:endParaRPr>
          </a:p>
        </p:txBody>
      </p:sp>
      <p:sp>
        <p:nvSpPr>
          <p:cNvPr id="337" name="Google Shape;337;p54"/>
          <p:cNvSpPr txBox="1">
            <a:spLocks noGrp="1"/>
          </p:cNvSpPr>
          <p:nvPr>
            <p:ph type="ctrTitle"/>
          </p:nvPr>
        </p:nvSpPr>
        <p:spPr>
          <a:xfrm>
            <a:off x="1067498" y="791438"/>
            <a:ext cx="6858000" cy="61162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5500"/>
              <a:buFont typeface="Calibri"/>
              <a:buNone/>
            </a:pPr>
            <a:r>
              <a:rPr lang="en-US" sz="5500" b="1">
                <a:solidFill>
                  <a:srgbClr val="0070C0"/>
                </a:solidFill>
              </a:rPr>
              <a:t>Facilitator Introduction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1"/>
          <p:cNvSpPr txBox="1">
            <a:spLocks noGrp="1"/>
          </p:cNvSpPr>
          <p:nvPr>
            <p:ph type="body" idx="1"/>
          </p:nvPr>
        </p:nvSpPr>
        <p:spPr>
          <a:xfrm>
            <a:off x="48049" y="1261649"/>
            <a:ext cx="9010500" cy="780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NeiSci Club @ Branches</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596" name="Google Shape;596;p81"/>
          <p:cNvGrpSpPr/>
          <p:nvPr/>
        </p:nvGrpSpPr>
        <p:grpSpPr>
          <a:xfrm>
            <a:off x="392995" y="295181"/>
            <a:ext cx="8166592" cy="901717"/>
            <a:chOff x="392995" y="295181"/>
            <a:chExt cx="8166592" cy="901717"/>
          </a:xfrm>
        </p:grpSpPr>
        <p:grpSp>
          <p:nvGrpSpPr>
            <p:cNvPr id="597" name="Google Shape;597;p81"/>
            <p:cNvGrpSpPr/>
            <p:nvPr/>
          </p:nvGrpSpPr>
          <p:grpSpPr>
            <a:xfrm>
              <a:off x="392995" y="295181"/>
              <a:ext cx="8166592" cy="901717"/>
              <a:chOff x="392995" y="295181"/>
              <a:chExt cx="8166592" cy="901717"/>
            </a:xfrm>
          </p:grpSpPr>
          <p:sp>
            <p:nvSpPr>
              <p:cNvPr id="598" name="Google Shape;598;p81"/>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9" name="Google Shape;599;p81"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600" name="Google Shape;600;p81"/>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601" name="Google Shape;601;p81"/>
          <p:cNvSpPr txBox="1"/>
          <p:nvPr/>
        </p:nvSpPr>
        <p:spPr>
          <a:xfrm>
            <a:off x="392995" y="6160759"/>
            <a:ext cx="8320500" cy="4308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Mosquito Habitat Mapper with GLOBE Observer</a:t>
            </a:r>
            <a:endParaRPr sz="3200">
              <a:solidFill>
                <a:schemeClr val="dk1"/>
              </a:solidFill>
              <a:latin typeface="Calibri"/>
              <a:ea typeface="Calibri"/>
              <a:cs typeface="Calibri"/>
              <a:sym typeface="Calibri"/>
            </a:endParaRPr>
          </a:p>
        </p:txBody>
      </p:sp>
      <p:pic>
        <p:nvPicPr>
          <p:cNvPr id="602" name="Google Shape;602;p81"/>
          <p:cNvPicPr preferRelativeResize="0"/>
          <p:nvPr/>
        </p:nvPicPr>
        <p:blipFill rotWithShape="1">
          <a:blip r:embed="rId4">
            <a:alphaModFix/>
          </a:blip>
          <a:srcRect/>
          <a:stretch/>
        </p:blipFill>
        <p:spPr>
          <a:xfrm>
            <a:off x="1172817" y="1862582"/>
            <a:ext cx="2969150" cy="3958867"/>
          </a:xfrm>
          <a:prstGeom prst="rect">
            <a:avLst/>
          </a:prstGeom>
          <a:noFill/>
          <a:ln>
            <a:noFill/>
          </a:ln>
        </p:spPr>
      </p:pic>
      <p:pic>
        <p:nvPicPr>
          <p:cNvPr id="603" name="Google Shape;603;p81"/>
          <p:cNvPicPr preferRelativeResize="0"/>
          <p:nvPr/>
        </p:nvPicPr>
        <p:blipFill rotWithShape="1">
          <a:blip r:embed="rId5">
            <a:alphaModFix/>
          </a:blip>
          <a:srcRect/>
          <a:stretch/>
        </p:blipFill>
        <p:spPr>
          <a:xfrm>
            <a:off x="4553227" y="1862582"/>
            <a:ext cx="3403318" cy="39408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2"/>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 Sci Club @ Pilot Branches – </a:t>
            </a:r>
            <a:endParaRPr/>
          </a:p>
          <a:p>
            <a:pPr marL="0" lvl="0" indent="0" algn="ctr" rtl="0">
              <a:lnSpc>
                <a:spcPct val="90000"/>
              </a:lnSpc>
              <a:spcBef>
                <a:spcPts val="1000"/>
              </a:spcBef>
              <a:spcAft>
                <a:spcPts val="0"/>
              </a:spcAft>
              <a:buClr>
                <a:schemeClr val="dk1"/>
              </a:buClr>
              <a:buSzPts val="3200"/>
              <a:buNone/>
            </a:pPr>
            <a:r>
              <a:rPr lang="en-US" sz="3200" b="1"/>
              <a:t>Mosquito Habitat Mapper</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610" name="Google Shape;610;p82"/>
          <p:cNvGrpSpPr/>
          <p:nvPr/>
        </p:nvGrpSpPr>
        <p:grpSpPr>
          <a:xfrm>
            <a:off x="392995" y="295181"/>
            <a:ext cx="8166592" cy="901717"/>
            <a:chOff x="392995" y="295181"/>
            <a:chExt cx="8166592" cy="901717"/>
          </a:xfrm>
        </p:grpSpPr>
        <p:grpSp>
          <p:nvGrpSpPr>
            <p:cNvPr id="611" name="Google Shape;611;p82"/>
            <p:cNvGrpSpPr/>
            <p:nvPr/>
          </p:nvGrpSpPr>
          <p:grpSpPr>
            <a:xfrm>
              <a:off x="392995" y="295181"/>
              <a:ext cx="8166592" cy="901717"/>
              <a:chOff x="392995" y="295181"/>
              <a:chExt cx="8166592" cy="901717"/>
            </a:xfrm>
          </p:grpSpPr>
          <p:sp>
            <p:nvSpPr>
              <p:cNvPr id="612" name="Google Shape;612;p82"/>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3" name="Google Shape;613;p82"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614" name="Google Shape;614;p82"/>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pic>
        <p:nvPicPr>
          <p:cNvPr id="615" name="Google Shape;615;p82"/>
          <p:cNvPicPr preferRelativeResize="0"/>
          <p:nvPr/>
        </p:nvPicPr>
        <p:blipFill rotWithShape="1">
          <a:blip r:embed="rId4">
            <a:alphaModFix/>
          </a:blip>
          <a:srcRect/>
          <a:stretch/>
        </p:blipFill>
        <p:spPr>
          <a:xfrm>
            <a:off x="2070401" y="2690727"/>
            <a:ext cx="5061210" cy="37959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3"/>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 Sci Club @ Pilot Branches – </a:t>
            </a:r>
            <a:endParaRPr/>
          </a:p>
          <a:p>
            <a:pPr marL="0" lvl="0" indent="0" algn="ctr" rtl="0">
              <a:lnSpc>
                <a:spcPct val="90000"/>
              </a:lnSpc>
              <a:spcBef>
                <a:spcPts val="1000"/>
              </a:spcBef>
              <a:spcAft>
                <a:spcPts val="0"/>
              </a:spcAft>
              <a:buClr>
                <a:schemeClr val="dk1"/>
              </a:buClr>
              <a:buSzPts val="3200"/>
              <a:buNone/>
            </a:pPr>
            <a:r>
              <a:rPr lang="en-US" sz="3200" b="1"/>
              <a:t>Mosquito Habitat Mapper</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622" name="Google Shape;622;p83"/>
          <p:cNvGrpSpPr/>
          <p:nvPr/>
        </p:nvGrpSpPr>
        <p:grpSpPr>
          <a:xfrm>
            <a:off x="392995" y="295181"/>
            <a:ext cx="8166592" cy="901717"/>
            <a:chOff x="392995" y="295181"/>
            <a:chExt cx="8166592" cy="901717"/>
          </a:xfrm>
        </p:grpSpPr>
        <p:grpSp>
          <p:nvGrpSpPr>
            <p:cNvPr id="623" name="Google Shape;623;p83"/>
            <p:cNvGrpSpPr/>
            <p:nvPr/>
          </p:nvGrpSpPr>
          <p:grpSpPr>
            <a:xfrm>
              <a:off x="392995" y="295181"/>
              <a:ext cx="8166592" cy="901717"/>
              <a:chOff x="392995" y="295181"/>
              <a:chExt cx="8166592" cy="901717"/>
            </a:xfrm>
          </p:grpSpPr>
          <p:sp>
            <p:nvSpPr>
              <p:cNvPr id="624" name="Google Shape;624;p83"/>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5" name="Google Shape;625;p83"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626" name="Google Shape;626;p83"/>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pic>
        <p:nvPicPr>
          <p:cNvPr id="627" name="Google Shape;627;p83"/>
          <p:cNvPicPr preferRelativeResize="0"/>
          <p:nvPr/>
        </p:nvPicPr>
        <p:blipFill rotWithShape="1">
          <a:blip r:embed="rId4">
            <a:alphaModFix/>
          </a:blip>
          <a:srcRect/>
          <a:stretch/>
        </p:blipFill>
        <p:spPr>
          <a:xfrm>
            <a:off x="551622" y="2772105"/>
            <a:ext cx="4019263" cy="2679507"/>
          </a:xfrm>
          <a:prstGeom prst="rect">
            <a:avLst/>
          </a:prstGeom>
          <a:noFill/>
          <a:ln>
            <a:noFill/>
          </a:ln>
        </p:spPr>
      </p:pic>
      <p:pic>
        <p:nvPicPr>
          <p:cNvPr id="628" name="Google Shape;628;p83"/>
          <p:cNvPicPr preferRelativeResize="0"/>
          <p:nvPr/>
        </p:nvPicPr>
        <p:blipFill rotWithShape="1">
          <a:blip r:embed="rId5">
            <a:alphaModFix/>
          </a:blip>
          <a:srcRect/>
          <a:stretch/>
        </p:blipFill>
        <p:spPr>
          <a:xfrm>
            <a:off x="4810409" y="2772105"/>
            <a:ext cx="4098511" cy="26596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4"/>
          <p:cNvSpPr txBox="1">
            <a:spLocks noGrp="1"/>
          </p:cNvSpPr>
          <p:nvPr>
            <p:ph type="body" idx="1"/>
          </p:nvPr>
        </p:nvSpPr>
        <p:spPr>
          <a:xfrm>
            <a:off x="463487" y="1409051"/>
            <a:ext cx="8096100" cy="132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US" sz="3200" b="1"/>
              <a:t>Nei Sci Club @ Pilot Branches – </a:t>
            </a:r>
            <a:endParaRPr/>
          </a:p>
          <a:p>
            <a:pPr marL="0" lvl="0" indent="0" algn="ctr" rtl="0">
              <a:lnSpc>
                <a:spcPct val="90000"/>
              </a:lnSpc>
              <a:spcBef>
                <a:spcPts val="1000"/>
              </a:spcBef>
              <a:spcAft>
                <a:spcPts val="0"/>
              </a:spcAft>
              <a:buClr>
                <a:schemeClr val="dk1"/>
              </a:buClr>
              <a:buSzPts val="3200"/>
              <a:buNone/>
            </a:pPr>
            <a:r>
              <a:rPr lang="en-US" sz="3200" b="1"/>
              <a:t>Mosquito Habitat Mapper</a:t>
            </a:r>
            <a:endParaRPr/>
          </a:p>
          <a:p>
            <a:pPr marL="457200" lvl="1" indent="0" algn="l" rtl="0">
              <a:lnSpc>
                <a:spcPct val="90000"/>
              </a:lnSpc>
              <a:spcBef>
                <a:spcPts val="500"/>
              </a:spcBef>
              <a:spcAft>
                <a:spcPts val="0"/>
              </a:spcAft>
              <a:buClr>
                <a:schemeClr val="dk1"/>
              </a:buClr>
              <a:buSzPts val="3200"/>
              <a:buNone/>
            </a:pPr>
            <a:endParaRPr sz="3200" b="1"/>
          </a:p>
          <a:p>
            <a:pPr marL="685800" lvl="1" indent="-25400" algn="l" rtl="0">
              <a:lnSpc>
                <a:spcPct val="90000"/>
              </a:lnSpc>
              <a:spcBef>
                <a:spcPts val="500"/>
              </a:spcBef>
              <a:spcAft>
                <a:spcPts val="0"/>
              </a:spcAft>
              <a:buClr>
                <a:schemeClr val="dk1"/>
              </a:buClr>
              <a:buSzPts val="3200"/>
              <a:buNone/>
            </a:pPr>
            <a:endParaRPr sz="3200" b="1"/>
          </a:p>
          <a:p>
            <a:pPr marL="457200" lvl="1" indent="0" algn="l" rtl="0">
              <a:lnSpc>
                <a:spcPct val="90000"/>
              </a:lnSpc>
              <a:spcBef>
                <a:spcPts val="500"/>
              </a:spcBef>
              <a:spcAft>
                <a:spcPts val="0"/>
              </a:spcAft>
              <a:buClr>
                <a:schemeClr val="dk1"/>
              </a:buClr>
              <a:buSzPts val="3600"/>
              <a:buNone/>
            </a:pPr>
            <a:endParaRPr sz="3600"/>
          </a:p>
          <a:p>
            <a:pPr marL="685800" lvl="1" indent="-76200" algn="l" rtl="0">
              <a:lnSpc>
                <a:spcPct val="90000"/>
              </a:lnSpc>
              <a:spcBef>
                <a:spcPts val="500"/>
              </a:spcBef>
              <a:spcAft>
                <a:spcPts val="0"/>
              </a:spcAft>
              <a:buClr>
                <a:schemeClr val="dk1"/>
              </a:buClr>
              <a:buSzPts val="2400"/>
              <a:buNone/>
            </a:pPr>
            <a:endParaRPr/>
          </a:p>
        </p:txBody>
      </p:sp>
      <p:grpSp>
        <p:nvGrpSpPr>
          <p:cNvPr id="635" name="Google Shape;635;p84"/>
          <p:cNvGrpSpPr/>
          <p:nvPr/>
        </p:nvGrpSpPr>
        <p:grpSpPr>
          <a:xfrm>
            <a:off x="392995" y="295181"/>
            <a:ext cx="8166592" cy="901717"/>
            <a:chOff x="392995" y="295181"/>
            <a:chExt cx="8166592" cy="901717"/>
          </a:xfrm>
        </p:grpSpPr>
        <p:grpSp>
          <p:nvGrpSpPr>
            <p:cNvPr id="636" name="Google Shape;636;p84"/>
            <p:cNvGrpSpPr/>
            <p:nvPr/>
          </p:nvGrpSpPr>
          <p:grpSpPr>
            <a:xfrm>
              <a:off x="392995" y="295181"/>
              <a:ext cx="8166592" cy="901717"/>
              <a:chOff x="392995" y="295181"/>
              <a:chExt cx="8166592" cy="901717"/>
            </a:xfrm>
          </p:grpSpPr>
          <p:sp>
            <p:nvSpPr>
              <p:cNvPr id="637" name="Google Shape;637;p84"/>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8" name="Google Shape;638;p84"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639" name="Google Shape;639;p84"/>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pic>
        <p:nvPicPr>
          <p:cNvPr id="640" name="Google Shape;640;p84"/>
          <p:cNvPicPr preferRelativeResize="0"/>
          <p:nvPr/>
        </p:nvPicPr>
        <p:blipFill rotWithShape="1">
          <a:blip r:embed="rId4">
            <a:alphaModFix/>
          </a:blip>
          <a:srcRect l="14025" t="140" r="-1194" b="-139"/>
          <a:stretch/>
        </p:blipFill>
        <p:spPr>
          <a:xfrm>
            <a:off x="4140698" y="2993193"/>
            <a:ext cx="4665107" cy="3595917"/>
          </a:xfrm>
          <a:prstGeom prst="rect">
            <a:avLst/>
          </a:prstGeom>
          <a:noFill/>
          <a:ln>
            <a:noFill/>
          </a:ln>
        </p:spPr>
      </p:pic>
      <p:pic>
        <p:nvPicPr>
          <p:cNvPr id="641" name="Google Shape;641;p84"/>
          <p:cNvPicPr preferRelativeResize="0"/>
          <p:nvPr/>
        </p:nvPicPr>
        <p:blipFill rotWithShape="1">
          <a:blip r:embed="rId5">
            <a:alphaModFix/>
          </a:blip>
          <a:srcRect/>
          <a:stretch/>
        </p:blipFill>
        <p:spPr>
          <a:xfrm>
            <a:off x="392995" y="2683565"/>
            <a:ext cx="3461442" cy="26636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5"/>
          <p:cNvSpPr txBox="1">
            <a:spLocks noGrp="1"/>
          </p:cNvSpPr>
          <p:nvPr>
            <p:ph type="body" idx="1"/>
          </p:nvPr>
        </p:nvSpPr>
        <p:spPr>
          <a:xfrm>
            <a:off x="210488" y="1384538"/>
            <a:ext cx="8602200" cy="1087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960"/>
              <a:buNone/>
            </a:pPr>
            <a:r>
              <a:rPr lang="en-US" sz="2960" b="1"/>
              <a:t>Gamified Your Citizen/Neighborhood Science program (Perfect for Teen Council or Teen Programs)</a:t>
            </a:r>
            <a:endParaRPr/>
          </a:p>
          <a:p>
            <a:pPr marL="457200" lvl="1" indent="0" algn="l" rtl="0">
              <a:lnSpc>
                <a:spcPct val="90000"/>
              </a:lnSpc>
              <a:spcBef>
                <a:spcPts val="500"/>
              </a:spcBef>
              <a:spcAft>
                <a:spcPts val="0"/>
              </a:spcAft>
              <a:buClr>
                <a:schemeClr val="dk1"/>
              </a:buClr>
              <a:buSzPts val="2960"/>
              <a:buNone/>
            </a:pPr>
            <a:endParaRPr sz="2960" b="1"/>
          </a:p>
          <a:p>
            <a:pPr marL="685800" lvl="1" indent="-40640" algn="l" rtl="0">
              <a:lnSpc>
                <a:spcPct val="90000"/>
              </a:lnSpc>
              <a:spcBef>
                <a:spcPts val="500"/>
              </a:spcBef>
              <a:spcAft>
                <a:spcPts val="0"/>
              </a:spcAft>
              <a:buClr>
                <a:schemeClr val="dk1"/>
              </a:buClr>
              <a:buSzPts val="2960"/>
              <a:buNone/>
            </a:pPr>
            <a:endParaRPr sz="2960" b="1"/>
          </a:p>
          <a:p>
            <a:pPr marL="457200" lvl="1" indent="0" algn="l" rtl="0">
              <a:lnSpc>
                <a:spcPct val="90000"/>
              </a:lnSpc>
              <a:spcBef>
                <a:spcPts val="500"/>
              </a:spcBef>
              <a:spcAft>
                <a:spcPts val="0"/>
              </a:spcAft>
              <a:buClr>
                <a:schemeClr val="dk1"/>
              </a:buClr>
              <a:buSzPts val="3330"/>
              <a:buNone/>
            </a:pPr>
            <a:endParaRPr sz="3330"/>
          </a:p>
          <a:p>
            <a:pPr marL="685800" lvl="1" indent="-87630" algn="l" rtl="0">
              <a:lnSpc>
                <a:spcPct val="90000"/>
              </a:lnSpc>
              <a:spcBef>
                <a:spcPts val="500"/>
              </a:spcBef>
              <a:spcAft>
                <a:spcPts val="0"/>
              </a:spcAft>
              <a:buClr>
                <a:schemeClr val="dk1"/>
              </a:buClr>
              <a:buSzPts val="2220"/>
              <a:buNone/>
            </a:pPr>
            <a:endParaRPr sz="2220"/>
          </a:p>
        </p:txBody>
      </p:sp>
      <p:sp>
        <p:nvSpPr>
          <p:cNvPr id="648" name="Google Shape;648;p85"/>
          <p:cNvSpPr txBox="1"/>
          <p:nvPr/>
        </p:nvSpPr>
        <p:spPr>
          <a:xfrm>
            <a:off x="364652" y="2601030"/>
            <a:ext cx="8413500" cy="33855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548640" marR="0" lvl="1" indent="-203200" algn="l" rtl="0">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548640" marR="0" lvl="1" indent="-342900" algn="l" rtl="0">
              <a:spcBef>
                <a:spcPts val="12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Eyes on Alz Stall Catcher (</a:t>
            </a:r>
            <a:r>
              <a:rPr lang="en-US" sz="2200" b="0" i="0" u="sng" strike="noStrike" cap="none">
                <a:solidFill>
                  <a:schemeClr val="hlink"/>
                </a:solidFill>
                <a:latin typeface="Calibri"/>
                <a:ea typeface="Calibri"/>
                <a:cs typeface="Calibri"/>
                <a:sym typeface="Calibri"/>
                <a:hlinkClick r:id="rId3"/>
              </a:rPr>
              <a:t>https://stallcatchers.com</a:t>
            </a:r>
            <a:r>
              <a:rPr lang="en-US" sz="2200" b="0" i="0" u="none" strike="noStrike" cap="none">
                <a:solidFill>
                  <a:schemeClr val="dk1"/>
                </a:solidFill>
                <a:latin typeface="Calibri"/>
                <a:ea typeface="Calibri"/>
                <a:cs typeface="Calibri"/>
                <a:sym typeface="Calibri"/>
              </a:rPr>
              <a:t>)</a:t>
            </a:r>
            <a:endParaRPr/>
          </a:p>
          <a:p>
            <a:pPr marL="548640" marR="0" lvl="1" indent="-342900" algn="l" rtl="0">
              <a:spcBef>
                <a:spcPts val="12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Play for the Planet </a:t>
            </a:r>
            <a:r>
              <a:rPr lang="en-US" sz="2200" b="0" i="0" u="sng" strike="noStrike" cap="none">
                <a:solidFill>
                  <a:schemeClr val="hlink"/>
                </a:solidFill>
                <a:latin typeface="Calibri"/>
                <a:ea typeface="Calibri"/>
                <a:cs typeface="Calibri"/>
                <a:sym typeface="Calibri"/>
                <a:hlinkClick r:id="rId4"/>
              </a:rPr>
              <a:t>(http://playing4theplanet.org/</a:t>
            </a:r>
            <a:r>
              <a:rPr lang="en-US" sz="2200" b="0" i="0" u="none" strike="noStrike" cap="none">
                <a:solidFill>
                  <a:schemeClr val="dk1"/>
                </a:solidFill>
                <a:latin typeface="Calibri"/>
                <a:ea typeface="Calibri"/>
                <a:cs typeface="Calibri"/>
                <a:sym typeface="Calibri"/>
              </a:rPr>
              <a:t> )</a:t>
            </a:r>
            <a:endParaRPr/>
          </a:p>
          <a:p>
            <a:pPr marL="548640" marR="0" lvl="1" indent="-342900" algn="l" rtl="0">
              <a:spcBef>
                <a:spcPts val="12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EarthGames (</a:t>
            </a:r>
            <a:r>
              <a:rPr lang="en-US" sz="2200" b="0" i="0" u="sng" strike="noStrike" cap="none">
                <a:solidFill>
                  <a:schemeClr val="hlink"/>
                </a:solidFill>
                <a:latin typeface="Calibri"/>
                <a:ea typeface="Calibri"/>
                <a:cs typeface="Calibri"/>
                <a:sym typeface="Calibri"/>
                <a:hlinkClick r:id="rId5"/>
              </a:rPr>
              <a:t>Earthgames.org</a:t>
            </a:r>
            <a:r>
              <a:rPr lang="en-US" sz="2200" b="0" i="0" u="none" strike="noStrike" cap="none">
                <a:solidFill>
                  <a:schemeClr val="dk1"/>
                </a:solidFill>
                <a:latin typeface="Calibri"/>
                <a:ea typeface="Calibri"/>
                <a:cs typeface="Calibri"/>
                <a:sym typeface="Calibri"/>
              </a:rPr>
              <a:t>)</a:t>
            </a:r>
            <a:endParaRPr/>
          </a:p>
          <a:p>
            <a:pPr marL="548640" marR="0" lvl="1" indent="-342900" algn="l" rtl="0">
              <a:spcBef>
                <a:spcPts val="12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The Climate Trail (</a:t>
            </a:r>
            <a:r>
              <a:rPr lang="en-US" sz="2200" b="0" i="0" u="sng" strike="noStrike" cap="none">
                <a:solidFill>
                  <a:schemeClr val="hlink"/>
                </a:solidFill>
                <a:latin typeface="Calibri"/>
                <a:ea typeface="Calibri"/>
                <a:cs typeface="Calibri"/>
                <a:sym typeface="Calibri"/>
                <a:hlinkClick r:id="rId6"/>
              </a:rPr>
              <a:t>https://www.theclimatetrail.com/#about-intro</a:t>
            </a:r>
            <a:r>
              <a:rPr lang="en-US" sz="2200" b="0" i="0" u="none" strike="noStrike" cap="none">
                <a:solidFill>
                  <a:schemeClr val="dk1"/>
                </a:solidFill>
                <a:latin typeface="Calibri"/>
                <a:ea typeface="Calibri"/>
                <a:cs typeface="Calibri"/>
                <a:sym typeface="Calibri"/>
              </a:rPr>
              <a:t>)</a:t>
            </a:r>
            <a:endParaRPr/>
          </a:p>
          <a:p>
            <a:pPr marL="548640" marR="0" lvl="1" indent="-342900" algn="l" rtl="0">
              <a:spcBef>
                <a:spcPts val="12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Walden, a Game ($$ on xBox, PS4)</a:t>
            </a:r>
            <a:endParaRPr/>
          </a:p>
          <a:p>
            <a:pPr marL="205740" marR="0" lvl="1" indent="0" algn="l" rtl="0">
              <a:spcBef>
                <a:spcPts val="1200"/>
              </a:spcBef>
              <a:spcAft>
                <a:spcPts val="0"/>
              </a:spcAft>
              <a:buNone/>
            </a:pPr>
            <a:endParaRPr sz="2200" b="0" i="0" u="none" strike="noStrike" cap="none">
              <a:solidFill>
                <a:schemeClr val="dk1"/>
              </a:solidFill>
              <a:latin typeface="Calibri"/>
              <a:ea typeface="Calibri"/>
              <a:cs typeface="Calibri"/>
              <a:sym typeface="Calibri"/>
            </a:endParaRPr>
          </a:p>
        </p:txBody>
      </p:sp>
      <p:grpSp>
        <p:nvGrpSpPr>
          <p:cNvPr id="649" name="Google Shape;649;p85"/>
          <p:cNvGrpSpPr/>
          <p:nvPr/>
        </p:nvGrpSpPr>
        <p:grpSpPr>
          <a:xfrm>
            <a:off x="392995" y="295181"/>
            <a:ext cx="8166592" cy="901717"/>
            <a:chOff x="392995" y="295181"/>
            <a:chExt cx="8166592" cy="901717"/>
          </a:xfrm>
        </p:grpSpPr>
        <p:grpSp>
          <p:nvGrpSpPr>
            <p:cNvPr id="650" name="Google Shape;650;p85"/>
            <p:cNvGrpSpPr/>
            <p:nvPr/>
          </p:nvGrpSpPr>
          <p:grpSpPr>
            <a:xfrm>
              <a:off x="392995" y="295181"/>
              <a:ext cx="8166592" cy="901717"/>
              <a:chOff x="392995" y="295181"/>
              <a:chExt cx="8166592" cy="901717"/>
            </a:xfrm>
          </p:grpSpPr>
          <p:sp>
            <p:nvSpPr>
              <p:cNvPr id="651" name="Google Shape;651;p85"/>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2" name="Google Shape;652;p85" descr="logo 02"/>
              <p:cNvPicPr preferRelativeResize="0"/>
              <p:nvPr/>
            </p:nvPicPr>
            <p:blipFill rotWithShape="1">
              <a:blip r:embed="rId7">
                <a:alphaModFix/>
              </a:blip>
              <a:srcRect/>
              <a:stretch/>
            </p:blipFill>
            <p:spPr>
              <a:xfrm>
                <a:off x="392995" y="295182"/>
                <a:ext cx="1774404" cy="901716"/>
              </a:xfrm>
              <a:prstGeom prst="rect">
                <a:avLst/>
              </a:prstGeom>
              <a:noFill/>
              <a:ln>
                <a:noFill/>
              </a:ln>
            </p:spPr>
          </p:pic>
        </p:grpSp>
        <p:sp>
          <p:nvSpPr>
            <p:cNvPr id="653" name="Google Shape;653;p85"/>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grpSp>
        <p:nvGrpSpPr>
          <p:cNvPr id="659" name="Google Shape;659;p86"/>
          <p:cNvGrpSpPr/>
          <p:nvPr/>
        </p:nvGrpSpPr>
        <p:grpSpPr>
          <a:xfrm>
            <a:off x="392995" y="295181"/>
            <a:ext cx="8166592" cy="901717"/>
            <a:chOff x="392995" y="295181"/>
            <a:chExt cx="8166592" cy="901717"/>
          </a:xfrm>
        </p:grpSpPr>
        <p:grpSp>
          <p:nvGrpSpPr>
            <p:cNvPr id="660" name="Google Shape;660;p86"/>
            <p:cNvGrpSpPr/>
            <p:nvPr/>
          </p:nvGrpSpPr>
          <p:grpSpPr>
            <a:xfrm>
              <a:off x="392995" y="295181"/>
              <a:ext cx="8166592" cy="901717"/>
              <a:chOff x="392995" y="295181"/>
              <a:chExt cx="8166592" cy="901717"/>
            </a:xfrm>
          </p:grpSpPr>
          <p:sp>
            <p:nvSpPr>
              <p:cNvPr id="661" name="Google Shape;661;p86"/>
              <p:cNvSpPr/>
              <p:nvPr/>
            </p:nvSpPr>
            <p:spPr>
              <a:xfrm>
                <a:off x="463487" y="295181"/>
                <a:ext cx="8096100" cy="855900"/>
              </a:xfrm>
              <a:prstGeom prst="rect">
                <a:avLst/>
              </a:prstGeom>
              <a:gradFill>
                <a:gsLst>
                  <a:gs pos="0">
                    <a:srgbClr val="D7F3C7"/>
                  </a:gs>
                  <a:gs pos="50000">
                    <a:srgbClr val="E5F7DB"/>
                  </a:gs>
                  <a:gs pos="100000">
                    <a:srgbClr val="F2FAE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2" name="Google Shape;662;p86" descr="logo 02"/>
              <p:cNvPicPr preferRelativeResize="0"/>
              <p:nvPr/>
            </p:nvPicPr>
            <p:blipFill rotWithShape="1">
              <a:blip r:embed="rId3">
                <a:alphaModFix/>
              </a:blip>
              <a:srcRect/>
              <a:stretch/>
            </p:blipFill>
            <p:spPr>
              <a:xfrm>
                <a:off x="392995" y="295182"/>
                <a:ext cx="1774404" cy="901716"/>
              </a:xfrm>
              <a:prstGeom prst="rect">
                <a:avLst/>
              </a:prstGeom>
              <a:noFill/>
              <a:ln>
                <a:noFill/>
              </a:ln>
            </p:spPr>
          </p:pic>
        </p:grpSp>
        <p:sp>
          <p:nvSpPr>
            <p:cNvPr id="663" name="Google Shape;663;p86"/>
            <p:cNvSpPr txBox="1"/>
            <p:nvPr/>
          </p:nvSpPr>
          <p:spPr>
            <a:xfrm>
              <a:off x="2032003" y="295182"/>
              <a:ext cx="1566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Federo"/>
                  <a:ea typeface="Federo"/>
                  <a:cs typeface="Federo"/>
                  <a:sym typeface="Federo"/>
                </a:rPr>
                <a:t>2.0</a:t>
              </a:r>
              <a:endParaRPr sz="4800" b="1">
                <a:solidFill>
                  <a:schemeClr val="dk1"/>
                </a:solidFill>
                <a:latin typeface="Federo"/>
                <a:ea typeface="Federo"/>
                <a:cs typeface="Federo"/>
                <a:sym typeface="Federo"/>
              </a:endParaRPr>
            </a:p>
          </p:txBody>
        </p:sp>
      </p:grpSp>
      <p:sp>
        <p:nvSpPr>
          <p:cNvPr id="664" name="Google Shape;664;p86"/>
          <p:cNvSpPr txBox="1"/>
          <p:nvPr/>
        </p:nvSpPr>
        <p:spPr>
          <a:xfrm>
            <a:off x="412685" y="1652764"/>
            <a:ext cx="8293800" cy="48321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3406140" marR="0" lvl="8" indent="0" algn="l" rtl="0">
              <a:spcBef>
                <a:spcPts val="0"/>
              </a:spcBef>
              <a:spcAft>
                <a:spcPts val="0"/>
              </a:spcAft>
              <a:buNone/>
            </a:pPr>
            <a:endParaRPr sz="2200" b="1" i="0" u="none" strike="noStrike" cap="none">
              <a:solidFill>
                <a:schemeClr val="dk1"/>
              </a:solidFill>
              <a:latin typeface="Calibri"/>
              <a:ea typeface="Calibri"/>
              <a:cs typeface="Calibri"/>
              <a:sym typeface="Calibri"/>
            </a:endParaRPr>
          </a:p>
          <a:p>
            <a:pPr marL="3406140" marR="0" lvl="8" indent="0" algn="l" rtl="0">
              <a:spcBef>
                <a:spcPts val="1200"/>
              </a:spcBef>
              <a:spcAft>
                <a:spcPts val="0"/>
              </a:spcAft>
              <a:buNone/>
            </a:pPr>
            <a:endParaRPr sz="2400" b="1" i="0" u="none" strike="noStrike" cap="none">
              <a:solidFill>
                <a:schemeClr val="dk1"/>
              </a:solidFill>
              <a:latin typeface="Calibri"/>
              <a:ea typeface="Calibri"/>
              <a:cs typeface="Calibri"/>
              <a:sym typeface="Calibri"/>
            </a:endParaRPr>
          </a:p>
          <a:p>
            <a:pPr marL="3406140" marR="0" lvl="8" indent="0" algn="l" rtl="0">
              <a:spcBef>
                <a:spcPts val="1200"/>
              </a:spcBef>
              <a:spcAft>
                <a:spcPts val="0"/>
              </a:spcAft>
              <a:buNone/>
            </a:pPr>
            <a:r>
              <a:rPr lang="en-US" sz="2400" b="1" i="0" u="none" strike="noStrike" cap="none">
                <a:solidFill>
                  <a:schemeClr val="dk1"/>
                </a:solidFill>
                <a:latin typeface="Calibri"/>
                <a:ea typeface="Calibri"/>
                <a:cs typeface="Calibri"/>
                <a:sym typeface="Calibri"/>
              </a:rPr>
              <a:t> Vivienne Byrd</a:t>
            </a:r>
            <a:endParaRPr/>
          </a:p>
          <a:p>
            <a:pPr marL="3406140" marR="0" lvl="8" indent="0" algn="l" rtl="0">
              <a:spcBef>
                <a:spcPts val="600"/>
              </a:spcBef>
              <a:spcAft>
                <a:spcPts val="0"/>
              </a:spcAft>
              <a:buNone/>
            </a:pPr>
            <a:r>
              <a:rPr lang="en-US" sz="2200" b="0" i="0" u="none" strike="noStrike" cap="none">
                <a:solidFill>
                  <a:schemeClr val="dk1"/>
                </a:solidFill>
                <a:latin typeface="Calibri"/>
                <a:ea typeface="Calibri"/>
                <a:cs typeface="Calibri"/>
                <a:sym typeface="Calibri"/>
              </a:rPr>
              <a:t> Librarian III/STEAM Librarian</a:t>
            </a:r>
            <a:endParaRPr/>
          </a:p>
          <a:p>
            <a:pPr marL="3406140" marR="0" lvl="8" indent="0" algn="l" rtl="0">
              <a:spcBef>
                <a:spcPts val="0"/>
              </a:spcBef>
              <a:spcAft>
                <a:spcPts val="0"/>
              </a:spcAft>
              <a:buNone/>
            </a:pPr>
            <a:r>
              <a:rPr lang="en-US" sz="2200" b="0" i="0" u="none" strike="noStrike" cap="none">
                <a:solidFill>
                  <a:schemeClr val="dk1"/>
                </a:solidFill>
                <a:latin typeface="Calibri"/>
                <a:ea typeface="Calibri"/>
                <a:cs typeface="Calibri"/>
                <a:sym typeface="Calibri"/>
              </a:rPr>
              <a:t> Exploration &amp; Creativity Department</a:t>
            </a:r>
            <a:endParaRPr/>
          </a:p>
          <a:p>
            <a:pPr marL="3406140" marR="0" lvl="8" indent="0" algn="l" rtl="0">
              <a:spcBef>
                <a:spcPts val="0"/>
              </a:spcBef>
              <a:spcAft>
                <a:spcPts val="0"/>
              </a:spcAft>
              <a:buNone/>
            </a:pPr>
            <a:r>
              <a:rPr lang="en-US" sz="2200" b="0" i="0" u="none" strike="noStrike" cap="none">
                <a:solidFill>
                  <a:schemeClr val="dk1"/>
                </a:solidFill>
                <a:latin typeface="Calibri"/>
                <a:ea typeface="Calibri"/>
                <a:cs typeface="Calibri"/>
                <a:sym typeface="Calibri"/>
              </a:rPr>
              <a:t> Los Angeles Public Library</a:t>
            </a:r>
            <a:endParaRPr/>
          </a:p>
          <a:p>
            <a:pPr marL="3406140" marR="0" lvl="8" indent="0" algn="l" rtl="0">
              <a:spcBef>
                <a:spcPts val="0"/>
              </a:spcBef>
              <a:spcAft>
                <a:spcPts val="0"/>
              </a:spcAft>
              <a:buNone/>
            </a:pPr>
            <a:r>
              <a:rPr lang="en-US" sz="2200" b="0" i="0" u="sng" strike="noStrike" cap="none">
                <a:solidFill>
                  <a:schemeClr val="hlink"/>
                </a:solidFill>
                <a:latin typeface="Calibri"/>
                <a:ea typeface="Calibri"/>
                <a:cs typeface="Calibri"/>
                <a:sym typeface="Calibri"/>
                <a:hlinkClick r:id="rId4"/>
              </a:rPr>
              <a:t> vbyrd@lapl.org</a:t>
            </a:r>
            <a:endParaRPr sz="2200" b="0" i="0" u="none" strike="noStrike" cap="none">
              <a:solidFill>
                <a:schemeClr val="dk1"/>
              </a:solidFill>
              <a:latin typeface="Calibri"/>
              <a:ea typeface="Calibri"/>
              <a:cs typeface="Calibri"/>
              <a:sym typeface="Calibri"/>
            </a:endParaRPr>
          </a:p>
          <a:p>
            <a:pPr marL="3406140" marR="0" lvl="8" indent="0" algn="l" rtl="0">
              <a:spcBef>
                <a:spcPts val="0"/>
              </a:spcBef>
              <a:spcAft>
                <a:spcPts val="0"/>
              </a:spcAft>
              <a:buNone/>
            </a:pPr>
            <a:r>
              <a:rPr lang="en-US" sz="2200" b="0" i="0" u="none" strike="noStrike" cap="none">
                <a:solidFill>
                  <a:schemeClr val="dk1"/>
                </a:solidFill>
                <a:latin typeface="Calibri"/>
                <a:ea typeface="Calibri"/>
                <a:cs typeface="Calibri"/>
                <a:sym typeface="Calibri"/>
              </a:rPr>
              <a:t> 213.228.7552</a:t>
            </a:r>
            <a:endParaRPr/>
          </a:p>
          <a:p>
            <a:pPr marL="3406140" marR="0" lvl="8" indent="0" algn="l" rtl="0">
              <a:spcBef>
                <a:spcPts val="0"/>
              </a:spcBef>
              <a:spcAft>
                <a:spcPts val="0"/>
              </a:spcAft>
              <a:buNone/>
            </a:pPr>
            <a:endParaRPr sz="2200" b="0" i="0" u="none" strike="noStrike" cap="none">
              <a:solidFill>
                <a:schemeClr val="dk1"/>
              </a:solidFill>
              <a:latin typeface="Calibri"/>
              <a:ea typeface="Calibri"/>
              <a:cs typeface="Calibri"/>
              <a:sym typeface="Calibri"/>
            </a:endParaRPr>
          </a:p>
          <a:p>
            <a:pPr marL="3406140" marR="0" lvl="8" indent="0" algn="l" rtl="0">
              <a:spcBef>
                <a:spcPts val="0"/>
              </a:spcBef>
              <a:spcAft>
                <a:spcPts val="0"/>
              </a:spcAft>
              <a:buNone/>
            </a:pPr>
            <a:endParaRPr sz="2200" b="0" i="0" u="none" strike="noStrike" cap="none">
              <a:solidFill>
                <a:schemeClr val="dk1"/>
              </a:solidFill>
              <a:latin typeface="Calibri"/>
              <a:ea typeface="Calibri"/>
              <a:cs typeface="Calibri"/>
              <a:sym typeface="Calibri"/>
            </a:endParaRPr>
          </a:p>
          <a:p>
            <a:pPr marL="205740" marR="0" lvl="1" indent="0" algn="l" rtl="0">
              <a:spcBef>
                <a:spcPts val="600"/>
              </a:spcBef>
              <a:spcAft>
                <a:spcPts val="0"/>
              </a:spcAft>
              <a:buNone/>
            </a:pPr>
            <a:endParaRPr sz="2200" b="0" i="0" u="none" strike="noStrike" cap="none">
              <a:solidFill>
                <a:schemeClr val="dk1"/>
              </a:solidFill>
              <a:latin typeface="Calibri"/>
              <a:ea typeface="Calibri"/>
              <a:cs typeface="Calibri"/>
              <a:sym typeface="Calibri"/>
            </a:endParaRPr>
          </a:p>
          <a:p>
            <a:pPr marL="205740" marR="0" lvl="1" indent="0" algn="l" rtl="0">
              <a:spcBef>
                <a:spcPts val="1200"/>
              </a:spcBef>
              <a:spcAft>
                <a:spcPts val="0"/>
              </a:spcAft>
              <a:buNone/>
            </a:pPr>
            <a:endParaRPr sz="2200" b="0" i="0" u="none" strike="noStrike" cap="none">
              <a:solidFill>
                <a:schemeClr val="dk1"/>
              </a:solidFill>
              <a:latin typeface="Calibri"/>
              <a:ea typeface="Calibri"/>
              <a:cs typeface="Calibri"/>
              <a:sym typeface="Calibri"/>
            </a:endParaRPr>
          </a:p>
        </p:txBody>
      </p:sp>
      <p:pic>
        <p:nvPicPr>
          <p:cNvPr id="665" name="Google Shape;665;p86"/>
          <p:cNvPicPr preferRelativeResize="0"/>
          <p:nvPr/>
        </p:nvPicPr>
        <p:blipFill rotWithShape="1">
          <a:blip r:embed="rId5">
            <a:alphaModFix/>
          </a:blip>
          <a:srcRect/>
          <a:stretch/>
        </p:blipFill>
        <p:spPr>
          <a:xfrm>
            <a:off x="787332" y="2510428"/>
            <a:ext cx="2760132" cy="276013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87"/>
          <p:cNvPicPr preferRelativeResize="0"/>
          <p:nvPr/>
        </p:nvPicPr>
        <p:blipFill>
          <a:blip r:embed="rId3">
            <a:alphaModFix/>
          </a:blip>
          <a:stretch>
            <a:fillRect/>
          </a:stretch>
        </p:blipFill>
        <p:spPr>
          <a:xfrm>
            <a:off x="-43812" y="949750"/>
            <a:ext cx="9231625" cy="5908240"/>
          </a:xfrm>
          <a:prstGeom prst="rect">
            <a:avLst/>
          </a:prstGeom>
          <a:noFill/>
          <a:ln>
            <a:noFill/>
          </a:ln>
        </p:spPr>
      </p:pic>
      <p:sp>
        <p:nvSpPr>
          <p:cNvPr id="672" name="Google Shape;672;p87"/>
          <p:cNvSpPr/>
          <p:nvPr/>
        </p:nvSpPr>
        <p:spPr>
          <a:xfrm>
            <a:off x="0" y="0"/>
            <a:ext cx="9144000" cy="949800"/>
          </a:xfrm>
          <a:prstGeom prst="rect">
            <a:avLst/>
          </a:prstGeom>
          <a:solidFill>
            <a:srgbClr val="E36C09"/>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a:solidFill>
                  <a:schemeClr val="lt1"/>
                </a:solidFill>
                <a:latin typeface="Helvetica Neue"/>
                <a:ea typeface="Helvetica Neue"/>
                <a:cs typeface="Helvetica Neue"/>
                <a:sym typeface="Helvetica Neue"/>
              </a:rPr>
              <a:t>Introducing Citizen Science Month</a:t>
            </a:r>
            <a:endParaRPr sz="36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677"/>
        <p:cNvGrpSpPr/>
        <p:nvPr/>
      </p:nvGrpSpPr>
      <p:grpSpPr>
        <a:xfrm>
          <a:off x="0" y="0"/>
          <a:ext cx="0" cy="0"/>
          <a:chOff x="0" y="0"/>
          <a:chExt cx="0" cy="0"/>
        </a:xfrm>
      </p:grpSpPr>
      <p:sp>
        <p:nvSpPr>
          <p:cNvPr id="678" name="Google Shape;678;p88"/>
          <p:cNvSpPr txBox="1"/>
          <p:nvPr/>
        </p:nvSpPr>
        <p:spPr>
          <a:xfrm>
            <a:off x="3502878" y="766198"/>
            <a:ext cx="5487000" cy="516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b="1" i="0" u="none" strike="noStrike" cap="none">
              <a:solidFill>
                <a:srgbClr val="E36C09"/>
              </a:solidFill>
              <a:latin typeface="Helvetica Neue"/>
              <a:ea typeface="Helvetica Neue"/>
              <a:cs typeface="Helvetica Neue"/>
              <a:sym typeface="Helvetica Neue"/>
            </a:endParaRPr>
          </a:p>
        </p:txBody>
      </p:sp>
      <p:pic>
        <p:nvPicPr>
          <p:cNvPr id="679" name="Google Shape;679;p88"/>
          <p:cNvPicPr preferRelativeResize="0"/>
          <p:nvPr/>
        </p:nvPicPr>
        <p:blipFill>
          <a:blip r:embed="rId3">
            <a:alphaModFix/>
          </a:blip>
          <a:stretch>
            <a:fillRect/>
          </a:stretch>
        </p:blipFill>
        <p:spPr>
          <a:xfrm>
            <a:off x="2780400" y="4128463"/>
            <a:ext cx="2036375" cy="2036375"/>
          </a:xfrm>
          <a:prstGeom prst="rect">
            <a:avLst/>
          </a:prstGeom>
          <a:noFill/>
          <a:ln>
            <a:noFill/>
          </a:ln>
        </p:spPr>
      </p:pic>
      <p:pic>
        <p:nvPicPr>
          <p:cNvPr id="680" name="Google Shape;680;p88"/>
          <p:cNvPicPr preferRelativeResize="0"/>
          <p:nvPr/>
        </p:nvPicPr>
        <p:blipFill>
          <a:blip r:embed="rId4">
            <a:alphaModFix/>
          </a:blip>
          <a:stretch>
            <a:fillRect/>
          </a:stretch>
        </p:blipFill>
        <p:spPr>
          <a:xfrm>
            <a:off x="4816774" y="2410812"/>
            <a:ext cx="2036376" cy="2036376"/>
          </a:xfrm>
          <a:prstGeom prst="rect">
            <a:avLst/>
          </a:prstGeom>
          <a:noFill/>
          <a:ln>
            <a:noFill/>
          </a:ln>
        </p:spPr>
      </p:pic>
      <p:sp>
        <p:nvSpPr>
          <p:cNvPr id="681" name="Google Shape;681;p88"/>
          <p:cNvSpPr/>
          <p:nvPr/>
        </p:nvSpPr>
        <p:spPr>
          <a:xfrm>
            <a:off x="0" y="0"/>
            <a:ext cx="9144000" cy="949800"/>
          </a:xfrm>
          <a:prstGeom prst="rect">
            <a:avLst/>
          </a:prstGeom>
          <a:solidFill>
            <a:srgbClr val="E36C09"/>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a:solidFill>
                  <a:schemeClr val="lt1"/>
                </a:solidFill>
                <a:latin typeface="Helvetica Neue"/>
                <a:ea typeface="Helvetica Neue"/>
                <a:cs typeface="Helvetica Neue"/>
                <a:sym typeface="Helvetica Neue"/>
              </a:rPr>
              <a:t>Partners</a:t>
            </a:r>
            <a:endParaRPr sz="3600" b="1" i="0" u="none" strike="noStrike" cap="none">
              <a:solidFill>
                <a:schemeClr val="lt1"/>
              </a:solidFill>
              <a:latin typeface="Helvetica Neue"/>
              <a:ea typeface="Helvetica Neue"/>
              <a:cs typeface="Helvetica Neue"/>
              <a:sym typeface="Helvetica Neue"/>
            </a:endParaRPr>
          </a:p>
        </p:txBody>
      </p:sp>
      <p:pic>
        <p:nvPicPr>
          <p:cNvPr id="682" name="Google Shape;682;p88"/>
          <p:cNvPicPr preferRelativeResize="0"/>
          <p:nvPr/>
        </p:nvPicPr>
        <p:blipFill>
          <a:blip r:embed="rId5">
            <a:alphaModFix/>
          </a:blip>
          <a:stretch>
            <a:fillRect/>
          </a:stretch>
        </p:blipFill>
        <p:spPr>
          <a:xfrm>
            <a:off x="7051825" y="3891025"/>
            <a:ext cx="2036375" cy="2036375"/>
          </a:xfrm>
          <a:prstGeom prst="rect">
            <a:avLst/>
          </a:prstGeom>
          <a:noFill/>
          <a:ln>
            <a:noFill/>
          </a:ln>
        </p:spPr>
      </p:pic>
      <p:pic>
        <p:nvPicPr>
          <p:cNvPr id="683" name="Google Shape;683;p88"/>
          <p:cNvPicPr preferRelativeResize="0"/>
          <p:nvPr/>
        </p:nvPicPr>
        <p:blipFill>
          <a:blip r:embed="rId6">
            <a:alphaModFix/>
          </a:blip>
          <a:stretch>
            <a:fillRect/>
          </a:stretch>
        </p:blipFill>
        <p:spPr>
          <a:xfrm>
            <a:off x="304800" y="1914850"/>
            <a:ext cx="3198077" cy="18035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687"/>
        <p:cNvGrpSpPr/>
        <p:nvPr/>
      </p:nvGrpSpPr>
      <p:grpSpPr>
        <a:xfrm>
          <a:off x="0" y="0"/>
          <a:ext cx="0" cy="0"/>
          <a:chOff x="0" y="0"/>
          <a:chExt cx="0" cy="0"/>
        </a:xfrm>
      </p:grpSpPr>
      <p:grpSp>
        <p:nvGrpSpPr>
          <p:cNvPr id="688" name="Google Shape;688;p89" descr="gears showing components of scistarter to be utilized in the process of creating a citizen science project"/>
          <p:cNvGrpSpPr/>
          <p:nvPr/>
        </p:nvGrpSpPr>
        <p:grpSpPr>
          <a:xfrm>
            <a:off x="2646667" y="-58729"/>
            <a:ext cx="4174555" cy="3831472"/>
            <a:chOff x="552100" y="325665"/>
            <a:chExt cx="3439244" cy="3675625"/>
          </a:xfrm>
        </p:grpSpPr>
        <p:sp>
          <p:nvSpPr>
            <p:cNvPr id="689" name="Google Shape;689;p89"/>
            <p:cNvSpPr/>
            <p:nvPr/>
          </p:nvSpPr>
          <p:spPr>
            <a:xfrm>
              <a:off x="810454" y="369631"/>
              <a:ext cx="1697100" cy="1697100"/>
            </a:xfrm>
            <a:custGeom>
              <a:avLst/>
              <a:gdLst/>
              <a:ahLst/>
              <a:cxnLst/>
              <a:rect l="l" t="t" r="r" b="b"/>
              <a:pathLst>
                <a:path w="120000" h="120000" extrusionOk="0">
                  <a:moveTo>
                    <a:pt x="4390" y="65509"/>
                  </a:moveTo>
                  <a:lnTo>
                    <a:pt x="4390" y="65509"/>
                  </a:lnTo>
                  <a:cubicBezTo>
                    <a:pt x="2649" y="48356"/>
                    <a:pt x="9117" y="31383"/>
                    <a:pt x="21878" y="19625"/>
                  </a:cubicBezTo>
                  <a:lnTo>
                    <a:pt x="19149" y="16036"/>
                  </a:lnTo>
                  <a:lnTo>
                    <a:pt x="28489" y="18576"/>
                  </a:lnTo>
                  <a:lnTo>
                    <a:pt x="28689" y="28578"/>
                  </a:lnTo>
                  <a:lnTo>
                    <a:pt x="25959" y="24989"/>
                  </a:lnTo>
                  <a:lnTo>
                    <a:pt x="25959" y="24989"/>
                  </a:lnTo>
                  <a:cubicBezTo>
                    <a:pt x="14658" y="35243"/>
                    <a:pt x="8955" y="50001"/>
                    <a:pt x="10537" y="64900"/>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89"/>
            <p:cNvSpPr/>
            <p:nvPr/>
          </p:nvSpPr>
          <p:spPr>
            <a:xfrm rot="-899822">
              <a:off x="1168279" y="478566"/>
              <a:ext cx="1366856" cy="1406298"/>
            </a:xfrm>
            <a:custGeom>
              <a:avLst/>
              <a:gdLst/>
              <a:ahLst/>
              <a:cxnLst/>
              <a:rect l="l" t="t" r="r" b="b"/>
              <a:pathLst>
                <a:path w="120000" h="120000" extrusionOk="0">
                  <a:moveTo>
                    <a:pt x="91364" y="30393"/>
                  </a:moveTo>
                  <a:lnTo>
                    <a:pt x="106446" y="23614"/>
                  </a:lnTo>
                  <a:lnTo>
                    <a:pt x="113532" y="35272"/>
                  </a:lnTo>
                  <a:lnTo>
                    <a:pt x="102677" y="49005"/>
                  </a:lnTo>
                  <a:lnTo>
                    <a:pt x="102677" y="49005"/>
                  </a:lnTo>
                  <a:cubicBezTo>
                    <a:pt x="104733" y="56205"/>
                    <a:pt x="104733" y="63795"/>
                    <a:pt x="102677" y="70995"/>
                  </a:cubicBezTo>
                  <a:lnTo>
                    <a:pt x="113532" y="84728"/>
                  </a:lnTo>
                  <a:lnTo>
                    <a:pt x="106446" y="96386"/>
                  </a:lnTo>
                  <a:lnTo>
                    <a:pt x="91364" y="89607"/>
                  </a:lnTo>
                  <a:lnTo>
                    <a:pt x="91364" y="89607"/>
                  </a:lnTo>
                  <a:cubicBezTo>
                    <a:pt x="85827" y="94898"/>
                    <a:pt x="78906" y="98693"/>
                    <a:pt x="71313" y="100602"/>
                  </a:cubicBezTo>
                  <a:lnTo>
                    <a:pt x="67604" y="118602"/>
                  </a:lnTo>
                  <a:lnTo>
                    <a:pt x="52396" y="118602"/>
                  </a:lnTo>
                  <a:lnTo>
                    <a:pt x="48687" y="100602"/>
                  </a:lnTo>
                  <a:lnTo>
                    <a:pt x="48687" y="100602"/>
                  </a:lnTo>
                  <a:cubicBezTo>
                    <a:pt x="41094" y="98693"/>
                    <a:pt x="34173" y="94898"/>
                    <a:pt x="28636" y="89607"/>
                  </a:cubicBezTo>
                  <a:lnTo>
                    <a:pt x="13554" y="96386"/>
                  </a:lnTo>
                  <a:lnTo>
                    <a:pt x="6468" y="84728"/>
                  </a:lnTo>
                  <a:lnTo>
                    <a:pt x="17323" y="70995"/>
                  </a:lnTo>
                  <a:lnTo>
                    <a:pt x="17323" y="70995"/>
                  </a:lnTo>
                  <a:cubicBezTo>
                    <a:pt x="15267" y="63795"/>
                    <a:pt x="15267" y="56205"/>
                    <a:pt x="17323" y="49005"/>
                  </a:cubicBezTo>
                  <a:lnTo>
                    <a:pt x="6468" y="35272"/>
                  </a:lnTo>
                  <a:lnTo>
                    <a:pt x="13554" y="23614"/>
                  </a:lnTo>
                  <a:lnTo>
                    <a:pt x="28636" y="30393"/>
                  </a:lnTo>
                  <a:lnTo>
                    <a:pt x="28636" y="30393"/>
                  </a:lnTo>
                  <a:cubicBezTo>
                    <a:pt x="34173" y="25102"/>
                    <a:pt x="41094" y="21307"/>
                    <a:pt x="48687" y="19398"/>
                  </a:cubicBezTo>
                  <a:lnTo>
                    <a:pt x="52396" y="1398"/>
                  </a:lnTo>
                  <a:lnTo>
                    <a:pt x="67604" y="1398"/>
                  </a:lnTo>
                  <a:lnTo>
                    <a:pt x="71313" y="19398"/>
                  </a:lnTo>
                  <a:lnTo>
                    <a:pt x="71313" y="19398"/>
                  </a:lnTo>
                  <a:cubicBezTo>
                    <a:pt x="78906" y="21307"/>
                    <a:pt x="85827" y="25102"/>
                    <a:pt x="91364" y="30393"/>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89"/>
            <p:cNvSpPr txBox="1"/>
            <p:nvPr/>
          </p:nvSpPr>
          <p:spPr>
            <a:xfrm rot="-659130">
              <a:off x="1345682" y="802848"/>
              <a:ext cx="1039040" cy="79363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US" sz="1600" b="1">
                  <a:solidFill>
                    <a:schemeClr val="lt1"/>
                  </a:solidFill>
                  <a:latin typeface="Helvetica Neue"/>
                  <a:ea typeface="Helvetica Neue"/>
                  <a:cs typeface="Helvetica Neue"/>
                  <a:sym typeface="Helvetica Neue"/>
                </a:rPr>
                <a:t>Institutions</a:t>
              </a:r>
              <a:endParaRPr sz="1600" b="1" i="0" u="none" strike="noStrike" cap="none">
                <a:solidFill>
                  <a:schemeClr val="lt1"/>
                </a:solidFill>
                <a:latin typeface="Helvetica Neue"/>
                <a:ea typeface="Helvetica Neue"/>
                <a:cs typeface="Helvetica Neue"/>
                <a:sym typeface="Helvetica Neue"/>
              </a:endParaRPr>
            </a:p>
          </p:txBody>
        </p:sp>
        <p:sp>
          <p:nvSpPr>
            <p:cNvPr id="692" name="Google Shape;692;p89"/>
            <p:cNvSpPr txBox="1"/>
            <p:nvPr/>
          </p:nvSpPr>
          <p:spPr>
            <a:xfrm>
              <a:off x="552100" y="1886632"/>
              <a:ext cx="884100" cy="607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endParaRPr sz="1000" b="1" i="0" u="none" strike="noStrike" cap="none">
                <a:solidFill>
                  <a:schemeClr val="lt1"/>
                </a:solidFill>
                <a:latin typeface="Helvetica Neue"/>
                <a:ea typeface="Helvetica Neue"/>
                <a:cs typeface="Helvetica Neue"/>
                <a:sym typeface="Helvetica Neue"/>
              </a:endParaRPr>
            </a:p>
          </p:txBody>
        </p:sp>
        <p:sp>
          <p:nvSpPr>
            <p:cNvPr id="693" name="Google Shape;693;p89"/>
            <p:cNvSpPr/>
            <p:nvPr/>
          </p:nvSpPr>
          <p:spPr>
            <a:xfrm rot="2161537">
              <a:off x="1395147" y="1405092"/>
              <a:ext cx="2166295" cy="2166295"/>
            </a:xfrm>
            <a:custGeom>
              <a:avLst/>
              <a:gdLst/>
              <a:ahLst/>
              <a:cxnLst/>
              <a:rect l="l" t="t" r="r" b="b"/>
              <a:pathLst>
                <a:path w="120000" h="120000" extrusionOk="0">
                  <a:moveTo>
                    <a:pt x="55898" y="3899"/>
                  </a:moveTo>
                  <a:lnTo>
                    <a:pt x="55898" y="3899"/>
                  </a:lnTo>
                  <a:cubicBezTo>
                    <a:pt x="79050" y="2217"/>
                    <a:pt x="100872" y="14843"/>
                    <a:pt x="110893" y="35719"/>
                  </a:cubicBezTo>
                  <a:cubicBezTo>
                    <a:pt x="120913" y="56594"/>
                    <a:pt x="117086" y="81458"/>
                    <a:pt x="101248" y="98378"/>
                  </a:cubicBezTo>
                  <a:lnTo>
                    <a:pt x="103719" y="101091"/>
                  </a:lnTo>
                  <a:lnTo>
                    <a:pt x="96069" y="99611"/>
                  </a:lnTo>
                  <a:lnTo>
                    <a:pt x="95071" y="91594"/>
                  </a:lnTo>
                  <a:lnTo>
                    <a:pt x="97542" y="94307"/>
                  </a:lnTo>
                  <a:lnTo>
                    <a:pt x="97542" y="94307"/>
                  </a:lnTo>
                  <a:cubicBezTo>
                    <a:pt x="111733" y="79035"/>
                    <a:pt x="115081" y="56718"/>
                    <a:pt x="105985" y="38012"/>
                  </a:cubicBezTo>
                  <a:cubicBezTo>
                    <a:pt x="96889" y="19306"/>
                    <a:pt x="77196" y="8006"/>
                    <a:pt x="56308" y="9508"/>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89"/>
            <p:cNvSpPr/>
            <p:nvPr/>
          </p:nvSpPr>
          <p:spPr>
            <a:xfrm>
              <a:off x="1326110" y="1787152"/>
              <a:ext cx="1838100" cy="1513200"/>
            </a:xfrm>
            <a:custGeom>
              <a:avLst/>
              <a:gdLst/>
              <a:ahLst/>
              <a:cxnLst/>
              <a:rect l="l" t="t" r="r" b="b"/>
              <a:pathLst>
                <a:path w="120000" h="120000" extrusionOk="0">
                  <a:moveTo>
                    <a:pt x="86065" y="19133"/>
                  </a:moveTo>
                  <a:lnTo>
                    <a:pt x="93444" y="10492"/>
                  </a:lnTo>
                  <a:lnTo>
                    <a:pt x="101537" y="17052"/>
                  </a:lnTo>
                  <a:lnTo>
                    <a:pt x="97141" y="28109"/>
                  </a:lnTo>
                  <a:lnTo>
                    <a:pt x="97141" y="28109"/>
                  </a:lnTo>
                  <a:cubicBezTo>
                    <a:pt x="101626" y="32983"/>
                    <a:pt x="105037" y="38688"/>
                    <a:pt x="107164" y="44877"/>
                  </a:cubicBezTo>
                  <a:lnTo>
                    <a:pt x="117622" y="44451"/>
                  </a:lnTo>
                  <a:lnTo>
                    <a:pt x="119377" y="54066"/>
                  </a:lnTo>
                  <a:lnTo>
                    <a:pt x="109674" y="58630"/>
                  </a:lnTo>
                  <a:lnTo>
                    <a:pt x="109674" y="58630"/>
                  </a:lnTo>
                  <a:cubicBezTo>
                    <a:pt x="109867" y="65148"/>
                    <a:pt x="108683" y="71636"/>
                    <a:pt x="106194" y="77697"/>
                  </a:cubicBezTo>
                  <a:lnTo>
                    <a:pt x="113614" y="86289"/>
                  </a:lnTo>
                  <a:lnTo>
                    <a:pt x="108461" y="94911"/>
                  </a:lnTo>
                  <a:lnTo>
                    <a:pt x="98964" y="89792"/>
                  </a:lnTo>
                  <a:lnTo>
                    <a:pt x="98964" y="89792"/>
                  </a:lnTo>
                  <a:cubicBezTo>
                    <a:pt x="94774" y="94905"/>
                    <a:pt x="89549" y="99139"/>
                    <a:pt x="83609" y="102237"/>
                  </a:cubicBezTo>
                  <a:lnTo>
                    <a:pt x="84848" y="114337"/>
                  </a:lnTo>
                  <a:lnTo>
                    <a:pt x="74740" y="117890"/>
                  </a:lnTo>
                  <a:lnTo>
                    <a:pt x="70022" y="107014"/>
                  </a:lnTo>
                  <a:cubicBezTo>
                    <a:pt x="63410" y="108329"/>
                    <a:pt x="56590" y="108329"/>
                    <a:pt x="49978" y="107014"/>
                  </a:cubicBezTo>
                  <a:lnTo>
                    <a:pt x="45260" y="117890"/>
                  </a:lnTo>
                  <a:lnTo>
                    <a:pt x="35152" y="114337"/>
                  </a:lnTo>
                  <a:lnTo>
                    <a:pt x="36391" y="102237"/>
                  </a:lnTo>
                  <a:cubicBezTo>
                    <a:pt x="30451" y="99139"/>
                    <a:pt x="25226" y="94905"/>
                    <a:pt x="21036" y="89792"/>
                  </a:cubicBezTo>
                  <a:lnTo>
                    <a:pt x="11539" y="94911"/>
                  </a:lnTo>
                  <a:lnTo>
                    <a:pt x="6386" y="86289"/>
                  </a:lnTo>
                  <a:lnTo>
                    <a:pt x="13806" y="77697"/>
                  </a:lnTo>
                  <a:lnTo>
                    <a:pt x="13806" y="77697"/>
                  </a:lnTo>
                  <a:cubicBezTo>
                    <a:pt x="11317" y="71636"/>
                    <a:pt x="10133" y="65148"/>
                    <a:pt x="10326" y="58630"/>
                  </a:cubicBezTo>
                  <a:lnTo>
                    <a:pt x="623" y="54066"/>
                  </a:lnTo>
                  <a:lnTo>
                    <a:pt x="2378" y="44451"/>
                  </a:lnTo>
                  <a:lnTo>
                    <a:pt x="12836" y="44877"/>
                  </a:lnTo>
                  <a:lnTo>
                    <a:pt x="12836" y="44877"/>
                  </a:lnTo>
                  <a:cubicBezTo>
                    <a:pt x="14963" y="38688"/>
                    <a:pt x="18374" y="32983"/>
                    <a:pt x="22859" y="28109"/>
                  </a:cubicBezTo>
                  <a:lnTo>
                    <a:pt x="18463" y="17052"/>
                  </a:lnTo>
                  <a:lnTo>
                    <a:pt x="26556" y="10492"/>
                  </a:lnTo>
                  <a:lnTo>
                    <a:pt x="33935" y="19133"/>
                  </a:lnTo>
                  <a:lnTo>
                    <a:pt x="33935" y="19133"/>
                  </a:lnTo>
                  <a:cubicBezTo>
                    <a:pt x="39683" y="15712"/>
                    <a:pt x="46092" y="13459"/>
                    <a:pt x="52771" y="12511"/>
                  </a:cubicBezTo>
                  <a:lnTo>
                    <a:pt x="54588" y="511"/>
                  </a:lnTo>
                  <a:lnTo>
                    <a:pt x="65412" y="511"/>
                  </a:lnTo>
                  <a:lnTo>
                    <a:pt x="67229" y="12511"/>
                  </a:lnTo>
                  <a:lnTo>
                    <a:pt x="67229" y="12511"/>
                  </a:lnTo>
                  <a:cubicBezTo>
                    <a:pt x="73908" y="13459"/>
                    <a:pt x="80317" y="15712"/>
                    <a:pt x="86065" y="19133"/>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89"/>
            <p:cNvSpPr txBox="1"/>
            <p:nvPr/>
          </p:nvSpPr>
          <p:spPr>
            <a:xfrm rot="-292165">
              <a:off x="1442270" y="2236745"/>
              <a:ext cx="1632793" cy="67987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Helvetica Neue"/>
                  <a:ea typeface="Helvetica Neue"/>
                  <a:cs typeface="Helvetica Neue"/>
                  <a:sym typeface="Helvetica Neue"/>
                </a:rPr>
                <a:t>Community </a:t>
              </a:r>
              <a:endParaRPr sz="1600" b="1">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None/>
              </a:pPr>
              <a:r>
                <a:rPr lang="en-US" sz="1600" b="1">
                  <a:solidFill>
                    <a:schemeClr val="lt1"/>
                  </a:solidFill>
                  <a:latin typeface="Helvetica Neue"/>
                  <a:ea typeface="Helvetica Neue"/>
                  <a:cs typeface="Helvetica Neue"/>
                  <a:sym typeface="Helvetica Neue"/>
                </a:rPr>
                <a:t>groups</a:t>
              </a:r>
              <a:endParaRPr sz="1600" b="1" i="0" u="none" strike="noStrike" cap="none">
                <a:solidFill>
                  <a:schemeClr val="lt1"/>
                </a:solidFill>
                <a:latin typeface="Helvetica Neue"/>
                <a:ea typeface="Helvetica Neue"/>
                <a:cs typeface="Helvetica Neue"/>
                <a:sym typeface="Helvetica Neue"/>
              </a:endParaRPr>
            </a:p>
          </p:txBody>
        </p:sp>
      </p:grpSp>
      <p:grpSp>
        <p:nvGrpSpPr>
          <p:cNvPr id="696" name="Google Shape;696;p89" descr="&quot;&quot;"/>
          <p:cNvGrpSpPr/>
          <p:nvPr/>
        </p:nvGrpSpPr>
        <p:grpSpPr>
          <a:xfrm>
            <a:off x="2394812" y="2708308"/>
            <a:ext cx="3858010" cy="4445925"/>
            <a:chOff x="192460" y="-346218"/>
            <a:chExt cx="3178718" cy="4445925"/>
          </a:xfrm>
        </p:grpSpPr>
        <p:sp>
          <p:nvSpPr>
            <p:cNvPr id="697" name="Google Shape;697;p89"/>
            <p:cNvSpPr/>
            <p:nvPr/>
          </p:nvSpPr>
          <p:spPr>
            <a:xfrm rot="7984554">
              <a:off x="1097012" y="900261"/>
              <a:ext cx="2059691" cy="1398100"/>
            </a:xfrm>
            <a:custGeom>
              <a:avLst/>
              <a:gdLst/>
              <a:ahLst/>
              <a:cxnLst/>
              <a:rect l="l" t="t" r="r" b="b"/>
              <a:pathLst>
                <a:path w="120000" h="120000" extrusionOk="0">
                  <a:moveTo>
                    <a:pt x="4250" y="65757"/>
                  </a:moveTo>
                  <a:lnTo>
                    <a:pt x="4250" y="65757"/>
                  </a:lnTo>
                  <a:cubicBezTo>
                    <a:pt x="2370" y="48099"/>
                    <a:pt x="9226" y="30628"/>
                    <a:pt x="22675" y="18806"/>
                  </a:cubicBezTo>
                  <a:lnTo>
                    <a:pt x="20059" y="15222"/>
                  </a:lnTo>
                  <a:lnTo>
                    <a:pt x="29273" y="17899"/>
                  </a:lnTo>
                  <a:lnTo>
                    <a:pt x="29212" y="27764"/>
                  </a:lnTo>
                  <a:lnTo>
                    <a:pt x="26596" y="24179"/>
                  </a:lnTo>
                  <a:lnTo>
                    <a:pt x="26596" y="24179"/>
                  </a:lnTo>
                  <a:cubicBezTo>
                    <a:pt x="14540" y="34497"/>
                    <a:pt x="8417" y="49750"/>
                    <a:pt x="10149" y="65148"/>
                  </a:cubicBezTo>
                  <a:close/>
                </a:path>
              </a:pathLst>
            </a:custGeom>
            <a:solidFill>
              <a:srgbClr val="AFD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89"/>
            <p:cNvSpPr/>
            <p:nvPr/>
          </p:nvSpPr>
          <p:spPr>
            <a:xfrm rot="-900157">
              <a:off x="435047" y="-113131"/>
              <a:ext cx="2083726" cy="2148927"/>
            </a:xfrm>
            <a:custGeom>
              <a:avLst/>
              <a:gdLst/>
              <a:ahLst/>
              <a:cxnLst/>
              <a:rect l="l" t="t" r="r" b="b"/>
              <a:pathLst>
                <a:path w="120000" h="120000" extrusionOk="0">
                  <a:moveTo>
                    <a:pt x="91755" y="30393"/>
                  </a:moveTo>
                  <a:lnTo>
                    <a:pt x="106176" y="23226"/>
                  </a:lnTo>
                  <a:lnTo>
                    <a:pt x="113419" y="34994"/>
                  </a:lnTo>
                  <a:lnTo>
                    <a:pt x="103210" y="49005"/>
                  </a:lnTo>
                  <a:lnTo>
                    <a:pt x="103210" y="49005"/>
                  </a:lnTo>
                  <a:cubicBezTo>
                    <a:pt x="105292" y="56205"/>
                    <a:pt x="105292" y="63795"/>
                    <a:pt x="103210" y="70995"/>
                  </a:cubicBezTo>
                  <a:lnTo>
                    <a:pt x="113419" y="85006"/>
                  </a:lnTo>
                  <a:lnTo>
                    <a:pt x="106176" y="96774"/>
                  </a:lnTo>
                  <a:lnTo>
                    <a:pt x="91755" y="89607"/>
                  </a:lnTo>
                  <a:cubicBezTo>
                    <a:pt x="86149" y="94898"/>
                    <a:pt x="79142" y="98693"/>
                    <a:pt x="71455" y="100602"/>
                  </a:cubicBezTo>
                  <a:lnTo>
                    <a:pt x="67875" y="118602"/>
                  </a:lnTo>
                  <a:lnTo>
                    <a:pt x="52125" y="118602"/>
                  </a:lnTo>
                  <a:lnTo>
                    <a:pt x="48545" y="100602"/>
                  </a:lnTo>
                  <a:lnTo>
                    <a:pt x="48545" y="100602"/>
                  </a:lnTo>
                  <a:cubicBezTo>
                    <a:pt x="40858" y="98693"/>
                    <a:pt x="33851" y="94898"/>
                    <a:pt x="28245" y="89607"/>
                  </a:cubicBezTo>
                  <a:lnTo>
                    <a:pt x="13824" y="96774"/>
                  </a:lnTo>
                  <a:lnTo>
                    <a:pt x="6581" y="85006"/>
                  </a:lnTo>
                  <a:lnTo>
                    <a:pt x="16790" y="70995"/>
                  </a:lnTo>
                  <a:lnTo>
                    <a:pt x="16790" y="70995"/>
                  </a:lnTo>
                  <a:cubicBezTo>
                    <a:pt x="14708" y="63795"/>
                    <a:pt x="14708" y="56205"/>
                    <a:pt x="16790" y="49005"/>
                  </a:cubicBezTo>
                  <a:lnTo>
                    <a:pt x="6581" y="34994"/>
                  </a:lnTo>
                  <a:lnTo>
                    <a:pt x="13824" y="23226"/>
                  </a:lnTo>
                  <a:lnTo>
                    <a:pt x="28245" y="30393"/>
                  </a:lnTo>
                  <a:lnTo>
                    <a:pt x="28245" y="30393"/>
                  </a:lnTo>
                  <a:cubicBezTo>
                    <a:pt x="33851" y="25102"/>
                    <a:pt x="40858" y="21307"/>
                    <a:pt x="48545" y="19398"/>
                  </a:cubicBezTo>
                  <a:lnTo>
                    <a:pt x="52125" y="1398"/>
                  </a:lnTo>
                  <a:lnTo>
                    <a:pt x="67875" y="1398"/>
                  </a:lnTo>
                  <a:lnTo>
                    <a:pt x="71455" y="19398"/>
                  </a:lnTo>
                  <a:lnTo>
                    <a:pt x="71455" y="19398"/>
                  </a:lnTo>
                  <a:cubicBezTo>
                    <a:pt x="79142" y="21307"/>
                    <a:pt x="86149" y="25102"/>
                    <a:pt x="91755" y="30393"/>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89"/>
            <p:cNvSpPr txBox="1"/>
            <p:nvPr/>
          </p:nvSpPr>
          <p:spPr>
            <a:xfrm rot="-763237">
              <a:off x="765740" y="614888"/>
              <a:ext cx="1448247" cy="691339"/>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800"/>
                <a:buFont typeface="Arial"/>
                <a:buNone/>
              </a:pPr>
              <a:r>
                <a:rPr lang="en-US" sz="1600" b="1">
                  <a:solidFill>
                    <a:schemeClr val="lt1"/>
                  </a:solidFill>
                </a:rPr>
                <a:t>Individuals</a:t>
              </a:r>
              <a:endParaRPr sz="1600" b="1" i="0" u="none" strike="noStrike" cap="none">
                <a:solidFill>
                  <a:schemeClr val="lt1"/>
                </a:solidFill>
                <a:latin typeface="Arial"/>
                <a:ea typeface="Arial"/>
                <a:cs typeface="Arial"/>
                <a:sym typeface="Arial"/>
              </a:endParaRPr>
            </a:p>
          </p:txBody>
        </p:sp>
        <p:sp>
          <p:nvSpPr>
            <p:cNvPr id="700" name="Google Shape;700;p89"/>
            <p:cNvSpPr txBox="1"/>
            <p:nvPr/>
          </p:nvSpPr>
          <p:spPr>
            <a:xfrm>
              <a:off x="399970" y="1789797"/>
              <a:ext cx="1230900" cy="6075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800"/>
                <a:buFont typeface="Arial"/>
                <a:buNone/>
              </a:pPr>
              <a:endParaRPr sz="1800" b="0" i="0" u="none" strike="noStrike" cap="none">
                <a:solidFill>
                  <a:schemeClr val="lt1"/>
                </a:solidFill>
                <a:latin typeface="Arial"/>
                <a:ea typeface="Arial"/>
                <a:cs typeface="Arial"/>
                <a:sym typeface="Arial"/>
              </a:endParaRPr>
            </a:p>
          </p:txBody>
        </p:sp>
        <p:sp>
          <p:nvSpPr>
            <p:cNvPr id="701" name="Google Shape;701;p89"/>
            <p:cNvSpPr/>
            <p:nvPr/>
          </p:nvSpPr>
          <p:spPr>
            <a:xfrm rot="9594299">
              <a:off x="1167978" y="1244030"/>
              <a:ext cx="1784748" cy="2629155"/>
            </a:xfrm>
            <a:custGeom>
              <a:avLst/>
              <a:gdLst/>
              <a:ahLst/>
              <a:cxnLst/>
              <a:rect l="l" t="t" r="r" b="b"/>
              <a:pathLst>
                <a:path w="120000" h="120000" extrusionOk="0">
                  <a:moveTo>
                    <a:pt x="55527" y="3789"/>
                  </a:moveTo>
                  <a:lnTo>
                    <a:pt x="55527" y="3789"/>
                  </a:lnTo>
                  <a:cubicBezTo>
                    <a:pt x="78209" y="1975"/>
                    <a:pt x="99747" y="14039"/>
                    <a:pt x="110096" y="34354"/>
                  </a:cubicBezTo>
                  <a:cubicBezTo>
                    <a:pt x="120444" y="54670"/>
                    <a:pt x="117564" y="79234"/>
                    <a:pt x="102799" y="96591"/>
                  </a:cubicBezTo>
                  <a:lnTo>
                    <a:pt x="105373" y="99188"/>
                  </a:lnTo>
                  <a:lnTo>
                    <a:pt x="97703" y="98042"/>
                  </a:lnTo>
                  <a:lnTo>
                    <a:pt x="96313" y="90046"/>
                  </a:lnTo>
                  <a:lnTo>
                    <a:pt x="98885" y="92642"/>
                  </a:lnTo>
                  <a:cubicBezTo>
                    <a:pt x="111934" y="76880"/>
                    <a:pt x="114326" y="54776"/>
                    <a:pt x="104953" y="36555"/>
                  </a:cubicBezTo>
                  <a:cubicBezTo>
                    <a:pt x="95580" y="18334"/>
                    <a:pt x="76270" y="7548"/>
                    <a:pt x="55956" y="9187"/>
                  </a:cubicBezTo>
                  <a:close/>
                </a:path>
              </a:pathLst>
            </a:custGeom>
            <a:solidFill>
              <a:srgbClr val="AFD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89"/>
            <p:cNvSpPr/>
            <p:nvPr/>
          </p:nvSpPr>
          <p:spPr>
            <a:xfrm>
              <a:off x="1609578" y="1647732"/>
              <a:ext cx="1761600" cy="1820700"/>
            </a:xfrm>
            <a:custGeom>
              <a:avLst/>
              <a:gdLst/>
              <a:ahLst/>
              <a:cxnLst/>
              <a:rect l="l" t="t" r="r" b="b"/>
              <a:pathLst>
                <a:path w="120000" h="120000" extrusionOk="0">
                  <a:moveTo>
                    <a:pt x="86285" y="19133"/>
                  </a:moveTo>
                  <a:lnTo>
                    <a:pt x="93197" y="10296"/>
                  </a:lnTo>
                  <a:lnTo>
                    <a:pt x="101459" y="16936"/>
                  </a:lnTo>
                  <a:lnTo>
                    <a:pt x="97454" y="28109"/>
                  </a:lnTo>
                  <a:lnTo>
                    <a:pt x="97454" y="28109"/>
                  </a:lnTo>
                  <a:cubicBezTo>
                    <a:pt x="101977" y="32983"/>
                    <a:pt x="105416" y="38688"/>
                    <a:pt x="107561" y="44877"/>
                  </a:cubicBezTo>
                  <a:lnTo>
                    <a:pt x="117590" y="44325"/>
                  </a:lnTo>
                  <a:lnTo>
                    <a:pt x="119362" y="53949"/>
                  </a:lnTo>
                  <a:lnTo>
                    <a:pt x="110092" y="58630"/>
                  </a:lnTo>
                  <a:cubicBezTo>
                    <a:pt x="110287" y="65148"/>
                    <a:pt x="109092" y="71636"/>
                    <a:pt x="106582" y="77697"/>
                  </a:cubicBezTo>
                  <a:lnTo>
                    <a:pt x="113533" y="86490"/>
                  </a:lnTo>
                  <a:lnTo>
                    <a:pt x="108301" y="95170"/>
                  </a:lnTo>
                  <a:lnTo>
                    <a:pt x="99292" y="89792"/>
                  </a:lnTo>
                  <a:lnTo>
                    <a:pt x="99292" y="89792"/>
                  </a:lnTo>
                  <a:cubicBezTo>
                    <a:pt x="95067" y="94905"/>
                    <a:pt x="89798" y="99139"/>
                    <a:pt x="83808" y="102237"/>
                  </a:cubicBezTo>
                  <a:lnTo>
                    <a:pt x="84862" y="114355"/>
                  </a:lnTo>
                  <a:lnTo>
                    <a:pt x="74512" y="117963"/>
                  </a:lnTo>
                  <a:lnTo>
                    <a:pt x="70107" y="107014"/>
                  </a:lnTo>
                  <a:cubicBezTo>
                    <a:pt x="63439" y="108329"/>
                    <a:pt x="56561" y="108329"/>
                    <a:pt x="49893" y="107014"/>
                  </a:cubicBezTo>
                  <a:lnTo>
                    <a:pt x="45488" y="117963"/>
                  </a:lnTo>
                  <a:lnTo>
                    <a:pt x="35138" y="114355"/>
                  </a:lnTo>
                  <a:lnTo>
                    <a:pt x="36192" y="102237"/>
                  </a:lnTo>
                  <a:lnTo>
                    <a:pt x="36192" y="102237"/>
                  </a:lnTo>
                  <a:cubicBezTo>
                    <a:pt x="30202" y="99139"/>
                    <a:pt x="24933" y="94905"/>
                    <a:pt x="20708" y="89792"/>
                  </a:cubicBezTo>
                  <a:lnTo>
                    <a:pt x="11699" y="95170"/>
                  </a:lnTo>
                  <a:lnTo>
                    <a:pt x="6467" y="86490"/>
                  </a:lnTo>
                  <a:lnTo>
                    <a:pt x="13418" y="77697"/>
                  </a:lnTo>
                  <a:cubicBezTo>
                    <a:pt x="10908" y="71636"/>
                    <a:pt x="9713" y="65148"/>
                    <a:pt x="9908" y="58630"/>
                  </a:cubicBezTo>
                  <a:lnTo>
                    <a:pt x="638" y="53949"/>
                  </a:lnTo>
                  <a:lnTo>
                    <a:pt x="2410" y="44325"/>
                  </a:lnTo>
                  <a:lnTo>
                    <a:pt x="12439" y="44877"/>
                  </a:lnTo>
                  <a:lnTo>
                    <a:pt x="12439" y="44877"/>
                  </a:lnTo>
                  <a:cubicBezTo>
                    <a:pt x="14584" y="38688"/>
                    <a:pt x="18023" y="32983"/>
                    <a:pt x="22546" y="28109"/>
                  </a:cubicBezTo>
                  <a:lnTo>
                    <a:pt x="18541" y="16936"/>
                  </a:lnTo>
                  <a:lnTo>
                    <a:pt x="26803" y="10296"/>
                  </a:lnTo>
                  <a:lnTo>
                    <a:pt x="33715" y="19133"/>
                  </a:lnTo>
                  <a:lnTo>
                    <a:pt x="33715" y="19133"/>
                  </a:lnTo>
                  <a:cubicBezTo>
                    <a:pt x="39511" y="15712"/>
                    <a:pt x="45974" y="13459"/>
                    <a:pt x="52710" y="12511"/>
                  </a:cubicBezTo>
                  <a:lnTo>
                    <a:pt x="54453" y="511"/>
                  </a:lnTo>
                  <a:lnTo>
                    <a:pt x="65547" y="511"/>
                  </a:lnTo>
                  <a:lnTo>
                    <a:pt x="67290" y="12511"/>
                  </a:lnTo>
                  <a:lnTo>
                    <a:pt x="67290" y="12511"/>
                  </a:lnTo>
                  <a:cubicBezTo>
                    <a:pt x="74026" y="13459"/>
                    <a:pt x="80489" y="15712"/>
                    <a:pt x="86285" y="19133"/>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9"/>
            <p:cNvSpPr txBox="1"/>
            <p:nvPr/>
          </p:nvSpPr>
          <p:spPr>
            <a:xfrm rot="-1124300">
              <a:off x="1796906" y="2083241"/>
              <a:ext cx="1451221" cy="869956"/>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US" sz="1600" b="1">
                  <a:solidFill>
                    <a:schemeClr val="lt1"/>
                  </a:solidFill>
                </a:rPr>
                <a:t>Libraries</a:t>
              </a:r>
              <a:endParaRPr sz="1600" b="1" i="0" u="none" strike="noStrike" cap="none">
                <a:solidFill>
                  <a:schemeClr val="lt1"/>
                </a:solidFill>
                <a:latin typeface="Arial"/>
                <a:ea typeface="Arial"/>
                <a:cs typeface="Arial"/>
                <a:sym typeface="Arial"/>
              </a:endParaRPr>
            </a:p>
          </p:txBody>
        </p:sp>
      </p:grpSp>
      <p:sp>
        <p:nvSpPr>
          <p:cNvPr id="704" name="Google Shape;704;p89"/>
          <p:cNvSpPr/>
          <p:nvPr/>
        </p:nvSpPr>
        <p:spPr>
          <a:xfrm>
            <a:off x="0" y="0"/>
            <a:ext cx="2417400" cy="68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100" b="1" i="0" u="none" strike="noStrike" cap="none">
              <a:solidFill>
                <a:srgbClr val="E36C09"/>
              </a:solidFill>
              <a:latin typeface="Helvetica Neue"/>
              <a:ea typeface="Helvetica Neue"/>
              <a:cs typeface="Helvetica Neue"/>
              <a:sym typeface="Helvetica Neue"/>
            </a:endParaRPr>
          </a:p>
        </p:txBody>
      </p:sp>
      <p:sp>
        <p:nvSpPr>
          <p:cNvPr id="705" name="Google Shape;705;p89"/>
          <p:cNvSpPr/>
          <p:nvPr/>
        </p:nvSpPr>
        <p:spPr>
          <a:xfrm>
            <a:off x="-177444" y="2429275"/>
            <a:ext cx="2772300" cy="138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a:solidFill>
                  <a:srgbClr val="E36C09"/>
                </a:solidFill>
                <a:latin typeface="Helvetica Neue"/>
                <a:ea typeface="Helvetica Neue"/>
                <a:cs typeface="Helvetica Neue"/>
                <a:sym typeface="Helvetica Neue"/>
              </a:rPr>
              <a:t>Creating resources </a:t>
            </a:r>
            <a:endParaRPr sz="2800" b="1">
              <a:solidFill>
                <a:srgbClr val="E36C09"/>
              </a:solidFill>
              <a:latin typeface="Helvetica Neue"/>
              <a:ea typeface="Helvetica Neue"/>
              <a:cs typeface="Helvetica Neue"/>
              <a:sym typeface="Helvetica Neue"/>
            </a:endParaRPr>
          </a:p>
          <a:p>
            <a:pPr marL="0" marR="0" lvl="0" indent="0" algn="ctr" rtl="0">
              <a:lnSpc>
                <a:spcPct val="100000"/>
              </a:lnSpc>
              <a:spcBef>
                <a:spcPts val="0"/>
              </a:spcBef>
              <a:spcAft>
                <a:spcPts val="0"/>
              </a:spcAft>
              <a:buNone/>
            </a:pPr>
            <a:r>
              <a:rPr lang="en-US" sz="2800" b="1">
                <a:solidFill>
                  <a:srgbClr val="E36C09"/>
                </a:solidFill>
                <a:latin typeface="Helvetica Neue"/>
                <a:ea typeface="Helvetica Neue"/>
                <a:cs typeface="Helvetica Neue"/>
                <a:sym typeface="Helvetica Neue"/>
              </a:rPr>
              <a:t>for:</a:t>
            </a:r>
            <a:endParaRPr sz="2800" b="1">
              <a:solidFill>
                <a:srgbClr val="E36C09"/>
              </a:solidFill>
              <a:latin typeface="Helvetica Neue"/>
              <a:ea typeface="Helvetica Neue"/>
              <a:cs typeface="Helvetica Neue"/>
              <a:sym typeface="Helvetica Neue"/>
            </a:endParaRPr>
          </a:p>
        </p:txBody>
      </p:sp>
      <p:sp>
        <p:nvSpPr>
          <p:cNvPr id="706" name="Google Shape;706;p89"/>
          <p:cNvSpPr/>
          <p:nvPr/>
        </p:nvSpPr>
        <p:spPr>
          <a:xfrm>
            <a:off x="6726600" y="0"/>
            <a:ext cx="2417400" cy="68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100" b="1" i="0" u="none" strike="noStrike" cap="none">
              <a:solidFill>
                <a:srgbClr val="E36C09"/>
              </a:solidFill>
              <a:latin typeface="Helvetica Neue"/>
              <a:ea typeface="Helvetica Neue"/>
              <a:cs typeface="Helvetica Neue"/>
              <a:sym typeface="Helvetica Neue"/>
            </a:endParaRPr>
          </a:p>
        </p:txBody>
      </p:sp>
      <p:sp>
        <p:nvSpPr>
          <p:cNvPr id="707" name="Google Shape;707;p89"/>
          <p:cNvSpPr txBox="1"/>
          <p:nvPr/>
        </p:nvSpPr>
        <p:spPr>
          <a:xfrm>
            <a:off x="6435300" y="2429275"/>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E36C09"/>
                </a:solidFill>
                <a:latin typeface="Helvetica Neue"/>
                <a:ea typeface="Helvetica Neue"/>
                <a:cs typeface="Helvetica Neue"/>
                <a:sym typeface="Helvetica Neue"/>
              </a:rPr>
              <a:t>to celebrate</a:t>
            </a:r>
            <a:endParaRPr sz="2800" b="1">
              <a:solidFill>
                <a:srgbClr val="E36C09"/>
              </a:solidFill>
              <a:latin typeface="Helvetica Neue"/>
              <a:ea typeface="Helvetica Neue"/>
              <a:cs typeface="Helvetica Neue"/>
              <a:sym typeface="Helvetica Neue"/>
            </a:endParaRPr>
          </a:p>
          <a:p>
            <a:pPr marL="0" lvl="0" indent="0" algn="ctr" rtl="0">
              <a:spcBef>
                <a:spcPts val="0"/>
              </a:spcBef>
              <a:spcAft>
                <a:spcPts val="0"/>
              </a:spcAft>
              <a:buNone/>
            </a:pPr>
            <a:r>
              <a:rPr lang="en-US" sz="2800" b="1">
                <a:solidFill>
                  <a:srgbClr val="E36C09"/>
                </a:solidFill>
                <a:latin typeface="Helvetica Neue"/>
                <a:ea typeface="Helvetica Neue"/>
                <a:cs typeface="Helvetica Neue"/>
                <a:sym typeface="Helvetica Neue"/>
              </a:rPr>
              <a:t>citizen</a:t>
            </a:r>
            <a:endParaRPr sz="2800" b="1">
              <a:solidFill>
                <a:srgbClr val="E36C09"/>
              </a:solidFill>
              <a:latin typeface="Helvetica Neue"/>
              <a:ea typeface="Helvetica Neue"/>
              <a:cs typeface="Helvetica Neue"/>
              <a:sym typeface="Helvetica Neue"/>
            </a:endParaRPr>
          </a:p>
          <a:p>
            <a:pPr marL="0" lvl="0" indent="0" algn="ctr" rtl="0">
              <a:spcBef>
                <a:spcPts val="0"/>
              </a:spcBef>
              <a:spcAft>
                <a:spcPts val="0"/>
              </a:spcAft>
              <a:buNone/>
            </a:pPr>
            <a:r>
              <a:rPr lang="en-US" sz="2800" b="1">
                <a:solidFill>
                  <a:srgbClr val="E36C09"/>
                </a:solidFill>
                <a:latin typeface="Helvetica Neue"/>
                <a:ea typeface="Helvetica Neue"/>
                <a:cs typeface="Helvetica Neue"/>
                <a:sym typeface="Helvetica Neue"/>
              </a:rPr>
              <a:t>science.</a:t>
            </a:r>
            <a:endParaRPr sz="2800" b="1">
              <a:solidFill>
                <a:srgbClr val="E36C09"/>
              </a:solidFill>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p:nvPr/>
        </p:nvSpPr>
        <p:spPr>
          <a:xfrm>
            <a:off x="2892356" y="2116"/>
            <a:ext cx="6251700" cy="6855900"/>
          </a:xfrm>
          <a:prstGeom prst="rect">
            <a:avLst/>
          </a:prstGeom>
          <a:solidFill>
            <a:srgbClr val="3FAAD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br>
              <a:rPr lang="en-US" sz="1400" b="0" i="0" u="none" strike="noStrike" cap="none">
                <a:solidFill>
                  <a:srgbClr val="000000"/>
                </a:solidFill>
                <a:latin typeface="Arial"/>
                <a:ea typeface="Arial"/>
                <a:cs typeface="Arial"/>
                <a:sym typeface="Arial"/>
              </a:rPr>
            </a:br>
            <a:endParaRPr sz="2800" b="0" i="1" u="none" strike="noStrike" cap="none">
              <a:solidFill>
                <a:srgbClr val="FFFFFF"/>
              </a:solidFill>
              <a:latin typeface="Roboto"/>
              <a:ea typeface="Roboto"/>
              <a:cs typeface="Roboto"/>
              <a:sym typeface="Roboto"/>
            </a:endParaRPr>
          </a:p>
        </p:txBody>
      </p:sp>
      <p:sp>
        <p:nvSpPr>
          <p:cNvPr id="714" name="Google Shape;714;p90"/>
          <p:cNvSpPr txBox="1"/>
          <p:nvPr/>
        </p:nvSpPr>
        <p:spPr>
          <a:xfrm>
            <a:off x="3124120" y="2848898"/>
            <a:ext cx="6019800" cy="403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pic>
        <p:nvPicPr>
          <p:cNvPr id="715" name="Google Shape;715;p90" descr="A picture containing drawing&#10;&#10;Description automatically generated"/>
          <p:cNvPicPr preferRelativeResize="0"/>
          <p:nvPr/>
        </p:nvPicPr>
        <p:blipFill rotWithShape="1">
          <a:blip r:embed="rId3">
            <a:alphaModFix/>
          </a:blip>
          <a:srcRect/>
          <a:stretch/>
        </p:blipFill>
        <p:spPr>
          <a:xfrm>
            <a:off x="381238" y="4868446"/>
            <a:ext cx="2273003" cy="1761577"/>
          </a:xfrm>
          <a:prstGeom prst="rect">
            <a:avLst/>
          </a:prstGeom>
          <a:noFill/>
          <a:ln>
            <a:noFill/>
          </a:ln>
        </p:spPr>
      </p:pic>
      <p:sp>
        <p:nvSpPr>
          <p:cNvPr id="716" name="Google Shape;716;p90"/>
          <p:cNvSpPr/>
          <p:nvPr/>
        </p:nvSpPr>
        <p:spPr>
          <a:xfrm>
            <a:off x="3211570" y="1058086"/>
            <a:ext cx="5844900" cy="22467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chemeClr val="lt1"/>
              </a:buClr>
              <a:buSzPts val="2000"/>
              <a:buFont typeface="Helvetica Neue"/>
              <a:buChar char="●"/>
            </a:pPr>
            <a:r>
              <a:rPr lang="en-US" sz="2000">
                <a:solidFill>
                  <a:schemeClr val="lt1"/>
                </a:solidFill>
                <a:latin typeface="Helvetica Neue"/>
                <a:ea typeface="Helvetica Neue"/>
                <a:cs typeface="Helvetica Neue"/>
                <a:sym typeface="Helvetica Neue"/>
              </a:rPr>
              <a:t>Sign up for Citizen Science Month Updates at SciStarter.org/CitizenScienceMonthFAQ</a:t>
            </a:r>
            <a:endParaRPr sz="2000">
              <a:solidFill>
                <a:schemeClr val="lt1"/>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endParaRPr sz="2000">
              <a:solidFill>
                <a:schemeClr val="lt1"/>
              </a:solidFill>
              <a:latin typeface="Helvetica Neue"/>
              <a:ea typeface="Helvetica Neue"/>
              <a:cs typeface="Helvetica Neue"/>
              <a:sym typeface="Helvetica Neue"/>
            </a:endParaRPr>
          </a:p>
          <a:p>
            <a:pPr marL="457200" marR="0" lvl="0" indent="-355600" algn="l" rtl="0">
              <a:lnSpc>
                <a:spcPct val="100000"/>
              </a:lnSpc>
              <a:spcBef>
                <a:spcPts val="0"/>
              </a:spcBef>
              <a:spcAft>
                <a:spcPts val="0"/>
              </a:spcAft>
              <a:buClr>
                <a:schemeClr val="lt1"/>
              </a:buClr>
              <a:buSzPts val="2000"/>
              <a:buFont typeface="Helvetica Neue"/>
              <a:buChar char="●"/>
            </a:pPr>
            <a:r>
              <a:rPr lang="en-US" sz="2000">
                <a:solidFill>
                  <a:schemeClr val="lt1"/>
                </a:solidFill>
                <a:latin typeface="Helvetica Neue"/>
                <a:ea typeface="Helvetica Neue"/>
                <a:cs typeface="Helvetica Neue"/>
                <a:sym typeface="Helvetica Neue"/>
              </a:rPr>
              <a:t>Join one of the optional weekly “Citizen Science Month Office Hours” calls on Thursdays. Anywhere you are in the world, one of the call times should work for you! More info at SciStarter.org/CitizenScienceMonthFAQ.</a:t>
            </a:r>
            <a:endParaRPr sz="2000">
              <a:solidFill>
                <a:schemeClr val="lt1"/>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endParaRPr sz="2000">
              <a:solidFill>
                <a:schemeClr val="lt1"/>
              </a:solidFill>
              <a:latin typeface="Helvetica Neue"/>
              <a:ea typeface="Helvetica Neue"/>
              <a:cs typeface="Helvetica Neue"/>
              <a:sym typeface="Helvetica Neue"/>
            </a:endParaRPr>
          </a:p>
          <a:p>
            <a:pPr marL="457200" marR="0" lvl="0" indent="-355600" algn="l" rtl="0">
              <a:lnSpc>
                <a:spcPct val="100000"/>
              </a:lnSpc>
              <a:spcBef>
                <a:spcPts val="0"/>
              </a:spcBef>
              <a:spcAft>
                <a:spcPts val="0"/>
              </a:spcAft>
              <a:buClr>
                <a:schemeClr val="lt1"/>
              </a:buClr>
              <a:buSzPts val="2000"/>
              <a:buFont typeface="Helvetica Neue"/>
              <a:buChar char="●"/>
            </a:pPr>
            <a:r>
              <a:rPr lang="en-US" sz="2000">
                <a:solidFill>
                  <a:schemeClr val="lt1"/>
                </a:solidFill>
                <a:latin typeface="Helvetica Neue"/>
                <a:ea typeface="Helvetica Neue"/>
                <a:cs typeface="Helvetica Neue"/>
                <a:sym typeface="Helvetica Neue"/>
              </a:rPr>
              <a:t>Add an event at SciStarter.org/CitizenScienceMonth. Once you add your event, use the People Finder (SciStarter.org/People-Finder) to message SciStarter users in your area.</a:t>
            </a:r>
            <a:endParaRPr sz="2000">
              <a:solidFill>
                <a:schemeClr val="lt1"/>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endParaRPr sz="2000">
              <a:solidFill>
                <a:schemeClr val="lt1"/>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endParaRPr sz="2000">
              <a:solidFill>
                <a:schemeClr val="lt1"/>
              </a:solidFill>
              <a:latin typeface="Helvetica Neue"/>
              <a:ea typeface="Helvetica Neue"/>
              <a:cs typeface="Helvetica Neue"/>
              <a:sym typeface="Helvetica Neue"/>
            </a:endParaRPr>
          </a:p>
        </p:txBody>
      </p:sp>
      <p:sp>
        <p:nvSpPr>
          <p:cNvPr id="717" name="Google Shape;717;p90"/>
          <p:cNvSpPr/>
          <p:nvPr/>
        </p:nvSpPr>
        <p:spPr>
          <a:xfrm>
            <a:off x="0" y="0"/>
            <a:ext cx="2886000" cy="4688700"/>
          </a:xfrm>
          <a:prstGeom prst="rect">
            <a:avLst/>
          </a:prstGeom>
          <a:solidFill>
            <a:srgbClr val="E36C09"/>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8" name="Google Shape;718;p90"/>
          <p:cNvSpPr/>
          <p:nvPr/>
        </p:nvSpPr>
        <p:spPr>
          <a:xfrm>
            <a:off x="381238" y="1867312"/>
            <a:ext cx="21984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a:solidFill>
                  <a:schemeClr val="lt1"/>
                </a:solidFill>
                <a:latin typeface="Helvetica Neue"/>
                <a:ea typeface="Helvetica Neue"/>
                <a:cs typeface="Helvetica Neue"/>
                <a:sym typeface="Helvetica Neue"/>
              </a:rPr>
              <a:t>We need you!</a:t>
            </a:r>
            <a:endParaRPr sz="1400" b="1" i="0" u="none" strike="noStrike" cap="none">
              <a:solidFill>
                <a:srgbClr val="E36C09"/>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5"/>
          <p:cNvSpPr txBox="1">
            <a:spLocks noGrp="1"/>
          </p:cNvSpPr>
          <p:nvPr>
            <p:ph type="body" idx="1"/>
          </p:nvPr>
        </p:nvSpPr>
        <p:spPr>
          <a:xfrm>
            <a:off x="410544" y="1681383"/>
            <a:ext cx="8104800" cy="5100600"/>
          </a:xfrm>
          <a:prstGeom prst="rect">
            <a:avLst/>
          </a:prstGeom>
          <a:noFill/>
          <a:ln>
            <a:noFill/>
          </a:ln>
        </p:spPr>
        <p:txBody>
          <a:bodyPr spcFirstLastPara="1" wrap="square" lIns="91425" tIns="45700" rIns="91425" bIns="45700" anchor="t" anchorCtr="0">
            <a:noAutofit/>
          </a:bodyPr>
          <a:lstStyle/>
          <a:p>
            <a:pPr marL="457200" lvl="0" indent="-419100" algn="l" rtl="0">
              <a:lnSpc>
                <a:spcPct val="80000"/>
              </a:lnSpc>
              <a:spcBef>
                <a:spcPts val="0"/>
              </a:spcBef>
              <a:spcAft>
                <a:spcPts val="0"/>
              </a:spcAft>
              <a:buSzPts val="3000"/>
              <a:buChar char="•"/>
            </a:pPr>
            <a:r>
              <a:rPr lang="en-US" sz="3000" b="1"/>
              <a:t>Welcome/Intro</a:t>
            </a:r>
            <a:endParaRPr sz="3000" b="1"/>
          </a:p>
          <a:p>
            <a:pPr marL="457200" lvl="0" indent="-419100" algn="l" rtl="0">
              <a:lnSpc>
                <a:spcPct val="80000"/>
              </a:lnSpc>
              <a:spcBef>
                <a:spcPts val="0"/>
              </a:spcBef>
              <a:spcAft>
                <a:spcPts val="0"/>
              </a:spcAft>
              <a:buSzPts val="3000"/>
              <a:buChar char="•"/>
            </a:pPr>
            <a:r>
              <a:rPr lang="en-US" sz="3000" b="1"/>
              <a:t>Clearinghouse Overview</a:t>
            </a:r>
            <a:endParaRPr/>
          </a:p>
          <a:p>
            <a:pPr marL="457200" lvl="0" indent="-419100" algn="l" rtl="0">
              <a:lnSpc>
                <a:spcPct val="80000"/>
              </a:lnSpc>
              <a:spcBef>
                <a:spcPts val="0"/>
              </a:spcBef>
              <a:spcAft>
                <a:spcPts val="0"/>
              </a:spcAft>
              <a:buSzPts val="3000"/>
              <a:buChar char="•"/>
            </a:pPr>
            <a:r>
              <a:rPr lang="en-US" sz="3000" b="1"/>
              <a:t>What is Citizen Science?</a:t>
            </a:r>
            <a:endParaRPr/>
          </a:p>
          <a:p>
            <a:pPr marL="457200" lvl="0" indent="-419100" algn="l" rtl="0">
              <a:lnSpc>
                <a:spcPct val="80000"/>
              </a:lnSpc>
              <a:spcBef>
                <a:spcPts val="0"/>
              </a:spcBef>
              <a:spcAft>
                <a:spcPts val="0"/>
              </a:spcAft>
              <a:buSzPts val="3000"/>
              <a:buChar char="•"/>
            </a:pPr>
            <a:r>
              <a:rPr lang="en-US" sz="3000" b="1"/>
              <a:t>SciStarter </a:t>
            </a:r>
            <a:endParaRPr/>
          </a:p>
          <a:p>
            <a:pPr marL="457200" lvl="0" indent="-419100" algn="l" rtl="0">
              <a:lnSpc>
                <a:spcPct val="80000"/>
              </a:lnSpc>
              <a:spcBef>
                <a:spcPts val="0"/>
              </a:spcBef>
              <a:spcAft>
                <a:spcPts val="0"/>
              </a:spcAft>
              <a:buSzPts val="3000"/>
              <a:buChar char="•"/>
            </a:pPr>
            <a:r>
              <a:rPr lang="en-US" sz="3000" b="1"/>
              <a:t>Case Study: Citizen Science at Southeast Regional Library in Gilbert, AZ</a:t>
            </a:r>
            <a:endParaRPr/>
          </a:p>
          <a:p>
            <a:pPr marL="457200" lvl="0" indent="-419100" algn="l" rtl="0">
              <a:lnSpc>
                <a:spcPct val="80000"/>
              </a:lnSpc>
              <a:spcBef>
                <a:spcPts val="0"/>
              </a:spcBef>
              <a:spcAft>
                <a:spcPts val="0"/>
              </a:spcAft>
              <a:buSzPts val="3000"/>
              <a:buChar char="•"/>
            </a:pPr>
            <a:r>
              <a:rPr lang="en-US" sz="3000" b="1"/>
              <a:t>Case Study: Citizen Science at the Los Angeles Public Library</a:t>
            </a:r>
            <a:endParaRPr/>
          </a:p>
          <a:p>
            <a:pPr marL="457200" lvl="0" indent="-419100" algn="l" rtl="0">
              <a:lnSpc>
                <a:spcPct val="80000"/>
              </a:lnSpc>
              <a:spcBef>
                <a:spcPts val="0"/>
              </a:spcBef>
              <a:spcAft>
                <a:spcPts val="0"/>
              </a:spcAft>
              <a:buSzPts val="3000"/>
              <a:buChar char="•"/>
            </a:pPr>
            <a:r>
              <a:rPr lang="en-US" sz="3000" b="1"/>
              <a:t>Citizen Science Month 2020</a:t>
            </a:r>
            <a:endParaRPr/>
          </a:p>
          <a:p>
            <a:pPr marL="457200" lvl="0" indent="-419100" algn="l" rtl="0">
              <a:lnSpc>
                <a:spcPct val="80000"/>
              </a:lnSpc>
              <a:spcBef>
                <a:spcPts val="0"/>
              </a:spcBef>
              <a:spcAft>
                <a:spcPts val="0"/>
              </a:spcAft>
              <a:buSzPts val="3000"/>
              <a:buChar char="•"/>
            </a:pPr>
            <a:r>
              <a:rPr lang="en-US" b="1"/>
              <a:t>Wrap-up and Final Discussion</a:t>
            </a:r>
            <a:endParaRPr/>
          </a:p>
        </p:txBody>
      </p:sp>
      <p:sp>
        <p:nvSpPr>
          <p:cNvPr id="343" name="Google Shape;343;p55"/>
          <p:cNvSpPr txBox="1">
            <a:spLocks noGrp="1"/>
          </p:cNvSpPr>
          <p:nvPr>
            <p:ph type="title"/>
          </p:nvPr>
        </p:nvSpPr>
        <p:spPr>
          <a:xfrm>
            <a:off x="519594" y="501920"/>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4400"/>
              <a:buFont typeface="Calibri"/>
              <a:buNone/>
            </a:pPr>
            <a:r>
              <a:rPr lang="en-US" b="1">
                <a:solidFill>
                  <a:srgbClr val="0070C0"/>
                </a:solidFill>
              </a:rPr>
              <a:t>Today’s Agenda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1"/>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5" name="Google Shape;725;p91"/>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726" name="Google Shape;726;p91"/>
          <p:cNvPicPr preferRelativeResize="0"/>
          <p:nvPr/>
        </p:nvPicPr>
        <p:blipFill>
          <a:blip r:embed="rId3">
            <a:alphaModFix/>
          </a:blip>
          <a:stretch>
            <a:fillRect/>
          </a:stretch>
        </p:blipFill>
        <p:spPr>
          <a:xfrm>
            <a:off x="0" y="1825615"/>
            <a:ext cx="9144001" cy="4592719"/>
          </a:xfrm>
          <a:prstGeom prst="rect">
            <a:avLst/>
          </a:prstGeom>
          <a:noFill/>
          <a:ln>
            <a:noFill/>
          </a:ln>
        </p:spPr>
      </p:pic>
      <p:sp>
        <p:nvSpPr>
          <p:cNvPr id="727" name="Google Shape;727;p91"/>
          <p:cNvSpPr/>
          <p:nvPr/>
        </p:nvSpPr>
        <p:spPr>
          <a:xfrm>
            <a:off x="0" y="0"/>
            <a:ext cx="9144000" cy="1611600"/>
          </a:xfrm>
          <a:prstGeom prst="rect">
            <a:avLst/>
          </a:prstGeom>
          <a:solidFill>
            <a:srgbClr val="E36C09"/>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a:solidFill>
                  <a:schemeClr val="lt1"/>
                </a:solidFill>
                <a:latin typeface="Helvetica Neue"/>
                <a:ea typeface="Helvetica Neue"/>
                <a:cs typeface="Helvetica Neue"/>
                <a:sym typeface="Helvetica Neue"/>
              </a:rPr>
              <a:t>Share your ideas. Make your library a hub for citizen science this April. </a:t>
            </a:r>
            <a:endParaRPr sz="36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92"/>
          <p:cNvPicPr preferRelativeResize="0"/>
          <p:nvPr/>
        </p:nvPicPr>
        <p:blipFill>
          <a:blip r:embed="rId3">
            <a:alphaModFix/>
          </a:blip>
          <a:stretch>
            <a:fillRect/>
          </a:stretch>
        </p:blipFill>
        <p:spPr>
          <a:xfrm>
            <a:off x="0" y="1113075"/>
            <a:ext cx="9144001" cy="5744924"/>
          </a:xfrm>
          <a:prstGeom prst="rect">
            <a:avLst/>
          </a:prstGeom>
          <a:noFill/>
          <a:ln>
            <a:noFill/>
          </a:ln>
        </p:spPr>
      </p:pic>
      <p:pic>
        <p:nvPicPr>
          <p:cNvPr id="733" name="Google Shape;733;p92"/>
          <p:cNvPicPr preferRelativeResize="0"/>
          <p:nvPr/>
        </p:nvPicPr>
        <p:blipFill>
          <a:blip r:embed="rId4">
            <a:alphaModFix/>
          </a:blip>
          <a:stretch>
            <a:fillRect/>
          </a:stretch>
        </p:blipFill>
        <p:spPr>
          <a:xfrm>
            <a:off x="175675" y="1947575"/>
            <a:ext cx="994025" cy="826000"/>
          </a:xfrm>
          <a:prstGeom prst="rect">
            <a:avLst/>
          </a:prstGeom>
          <a:noFill/>
          <a:ln>
            <a:noFill/>
          </a:ln>
        </p:spPr>
      </p:pic>
      <p:sp>
        <p:nvSpPr>
          <p:cNvPr id="734" name="Google Shape;734;p92"/>
          <p:cNvSpPr/>
          <p:nvPr/>
        </p:nvSpPr>
        <p:spPr>
          <a:xfrm>
            <a:off x="218400" y="2657375"/>
            <a:ext cx="951300" cy="436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lt1"/>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93"/>
          <p:cNvPicPr preferRelativeResize="0"/>
          <p:nvPr/>
        </p:nvPicPr>
        <p:blipFill>
          <a:blip r:embed="rId3">
            <a:alphaModFix/>
          </a:blip>
          <a:stretch>
            <a:fillRect/>
          </a:stretch>
        </p:blipFill>
        <p:spPr>
          <a:xfrm rot="-1029664">
            <a:off x="526249" y="754146"/>
            <a:ext cx="3996775" cy="2826658"/>
          </a:xfrm>
          <a:prstGeom prst="rect">
            <a:avLst/>
          </a:prstGeom>
          <a:noFill/>
          <a:ln>
            <a:noFill/>
          </a:ln>
        </p:spPr>
      </p:pic>
      <p:pic>
        <p:nvPicPr>
          <p:cNvPr id="741" name="Google Shape;741;p93"/>
          <p:cNvPicPr preferRelativeResize="0"/>
          <p:nvPr/>
        </p:nvPicPr>
        <p:blipFill>
          <a:blip r:embed="rId4">
            <a:alphaModFix/>
          </a:blip>
          <a:stretch>
            <a:fillRect/>
          </a:stretch>
        </p:blipFill>
        <p:spPr>
          <a:xfrm>
            <a:off x="5222623" y="863000"/>
            <a:ext cx="3648075" cy="4943475"/>
          </a:xfrm>
          <a:prstGeom prst="rect">
            <a:avLst/>
          </a:prstGeom>
          <a:noFill/>
          <a:ln>
            <a:noFill/>
          </a:ln>
        </p:spPr>
      </p:pic>
      <p:pic>
        <p:nvPicPr>
          <p:cNvPr id="742" name="Google Shape;742;p93"/>
          <p:cNvPicPr preferRelativeResize="0"/>
          <p:nvPr/>
        </p:nvPicPr>
        <p:blipFill>
          <a:blip r:embed="rId5">
            <a:alphaModFix/>
          </a:blip>
          <a:stretch>
            <a:fillRect/>
          </a:stretch>
        </p:blipFill>
        <p:spPr>
          <a:xfrm>
            <a:off x="1712850" y="3651700"/>
            <a:ext cx="2999474" cy="29944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94"/>
          <p:cNvPicPr preferRelativeResize="0"/>
          <p:nvPr/>
        </p:nvPicPr>
        <p:blipFill>
          <a:blip r:embed="rId3">
            <a:alphaModFix/>
          </a:blip>
          <a:stretch>
            <a:fillRect/>
          </a:stretch>
        </p:blipFill>
        <p:spPr>
          <a:xfrm>
            <a:off x="152400" y="1113076"/>
            <a:ext cx="8839201" cy="5744925"/>
          </a:xfrm>
          <a:prstGeom prst="rect">
            <a:avLst/>
          </a:prstGeom>
          <a:noFill/>
          <a:ln>
            <a:noFill/>
          </a:ln>
        </p:spPr>
      </p:pic>
      <p:sp>
        <p:nvSpPr>
          <p:cNvPr id="749" name="Google Shape;749;p94"/>
          <p:cNvSpPr txBox="1"/>
          <p:nvPr/>
        </p:nvSpPr>
        <p:spPr>
          <a:xfrm>
            <a:off x="233375" y="305200"/>
            <a:ext cx="8617500" cy="7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5"/>
          <p:cNvSpPr/>
          <p:nvPr/>
        </p:nvSpPr>
        <p:spPr>
          <a:xfrm>
            <a:off x="2684547" y="3967949"/>
            <a:ext cx="3142800" cy="7422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56" name="Google Shape;756;p95" descr="Image result for candid critters"/>
          <p:cNvPicPr preferRelativeResize="0"/>
          <p:nvPr/>
        </p:nvPicPr>
        <p:blipFill rotWithShape="1">
          <a:blip r:embed="rId3">
            <a:alphaModFix/>
          </a:blip>
          <a:srcRect/>
          <a:stretch/>
        </p:blipFill>
        <p:spPr>
          <a:xfrm>
            <a:off x="2429548" y="2177129"/>
            <a:ext cx="2131200" cy="1214400"/>
          </a:xfrm>
          <a:prstGeom prst="rect">
            <a:avLst/>
          </a:prstGeom>
          <a:noFill/>
          <a:ln>
            <a:noFill/>
          </a:ln>
        </p:spPr>
      </p:pic>
      <p:pic>
        <p:nvPicPr>
          <p:cNvPr id="757" name="Google Shape;757;p95" descr="Image result for Stall catchers"/>
          <p:cNvPicPr preferRelativeResize="0"/>
          <p:nvPr/>
        </p:nvPicPr>
        <p:blipFill rotWithShape="1">
          <a:blip r:embed="rId4">
            <a:alphaModFix/>
          </a:blip>
          <a:srcRect/>
          <a:stretch/>
        </p:blipFill>
        <p:spPr>
          <a:xfrm>
            <a:off x="6351846" y="3669724"/>
            <a:ext cx="2586900" cy="1026600"/>
          </a:xfrm>
          <a:prstGeom prst="rect">
            <a:avLst/>
          </a:prstGeom>
          <a:noFill/>
          <a:ln>
            <a:noFill/>
          </a:ln>
        </p:spPr>
      </p:pic>
      <p:pic>
        <p:nvPicPr>
          <p:cNvPr id="758" name="Google Shape;758;p95" descr="Image result for community collaborative rain hail and snow network"/>
          <p:cNvPicPr preferRelativeResize="0"/>
          <p:nvPr/>
        </p:nvPicPr>
        <p:blipFill rotWithShape="1">
          <a:blip r:embed="rId5">
            <a:alphaModFix/>
          </a:blip>
          <a:srcRect/>
          <a:stretch/>
        </p:blipFill>
        <p:spPr>
          <a:xfrm>
            <a:off x="328714" y="2887777"/>
            <a:ext cx="963300" cy="963300"/>
          </a:xfrm>
          <a:prstGeom prst="rect">
            <a:avLst/>
          </a:prstGeom>
          <a:noFill/>
          <a:ln>
            <a:noFill/>
          </a:ln>
        </p:spPr>
      </p:pic>
      <p:pic>
        <p:nvPicPr>
          <p:cNvPr id="759" name="Google Shape;759;p95"/>
          <p:cNvPicPr preferRelativeResize="0"/>
          <p:nvPr/>
        </p:nvPicPr>
        <p:blipFill rotWithShape="1">
          <a:blip r:embed="rId6">
            <a:alphaModFix/>
          </a:blip>
          <a:srcRect/>
          <a:stretch/>
        </p:blipFill>
        <p:spPr>
          <a:xfrm>
            <a:off x="5389168" y="1883840"/>
            <a:ext cx="3470139" cy="421739"/>
          </a:xfrm>
          <a:prstGeom prst="rect">
            <a:avLst/>
          </a:prstGeom>
          <a:noFill/>
          <a:ln>
            <a:noFill/>
          </a:ln>
        </p:spPr>
      </p:pic>
      <p:pic>
        <p:nvPicPr>
          <p:cNvPr id="760" name="Google Shape;760;p95" descr="Image result for sparrow swap"/>
          <p:cNvPicPr preferRelativeResize="0"/>
          <p:nvPr/>
        </p:nvPicPr>
        <p:blipFill rotWithShape="1">
          <a:blip r:embed="rId7">
            <a:alphaModFix/>
          </a:blip>
          <a:srcRect/>
          <a:stretch/>
        </p:blipFill>
        <p:spPr>
          <a:xfrm>
            <a:off x="5606356" y="2822931"/>
            <a:ext cx="1452300" cy="710100"/>
          </a:xfrm>
          <a:prstGeom prst="rect">
            <a:avLst/>
          </a:prstGeom>
          <a:noFill/>
          <a:ln>
            <a:noFill/>
          </a:ln>
        </p:spPr>
      </p:pic>
      <p:pic>
        <p:nvPicPr>
          <p:cNvPr id="761" name="Google Shape;761;p95"/>
          <p:cNvPicPr preferRelativeResize="0"/>
          <p:nvPr/>
        </p:nvPicPr>
        <p:blipFill rotWithShape="1">
          <a:blip r:embed="rId8">
            <a:alphaModFix/>
          </a:blip>
          <a:srcRect/>
          <a:stretch/>
        </p:blipFill>
        <p:spPr>
          <a:xfrm>
            <a:off x="6367098" y="4607935"/>
            <a:ext cx="2661300" cy="744900"/>
          </a:xfrm>
          <a:prstGeom prst="rect">
            <a:avLst/>
          </a:prstGeom>
          <a:noFill/>
          <a:ln>
            <a:noFill/>
          </a:ln>
        </p:spPr>
      </p:pic>
      <p:pic>
        <p:nvPicPr>
          <p:cNvPr id="762" name="Google Shape;762;p95" descr="Image result for citsci.org"/>
          <p:cNvPicPr preferRelativeResize="0"/>
          <p:nvPr/>
        </p:nvPicPr>
        <p:blipFill rotWithShape="1">
          <a:blip r:embed="rId9">
            <a:alphaModFix/>
          </a:blip>
          <a:srcRect t="19658" b="23244"/>
          <a:stretch/>
        </p:blipFill>
        <p:spPr>
          <a:xfrm>
            <a:off x="3145678" y="6091707"/>
            <a:ext cx="3189300" cy="696300"/>
          </a:xfrm>
          <a:prstGeom prst="rect">
            <a:avLst/>
          </a:prstGeom>
          <a:noFill/>
          <a:ln>
            <a:noFill/>
          </a:ln>
        </p:spPr>
      </p:pic>
      <p:pic>
        <p:nvPicPr>
          <p:cNvPr id="763" name="Google Shape;763;p95" descr="Image result for citscibio"/>
          <p:cNvPicPr preferRelativeResize="0"/>
          <p:nvPr/>
        </p:nvPicPr>
        <p:blipFill rotWithShape="1">
          <a:blip r:embed="rId10">
            <a:alphaModFix/>
          </a:blip>
          <a:srcRect/>
          <a:stretch/>
        </p:blipFill>
        <p:spPr>
          <a:xfrm>
            <a:off x="116262" y="1804138"/>
            <a:ext cx="1743000" cy="1090500"/>
          </a:xfrm>
          <a:prstGeom prst="rect">
            <a:avLst/>
          </a:prstGeom>
          <a:noFill/>
          <a:ln>
            <a:noFill/>
          </a:ln>
        </p:spPr>
      </p:pic>
      <p:pic>
        <p:nvPicPr>
          <p:cNvPr id="764" name="Google Shape;764;p95" descr="Image result for iseechange"/>
          <p:cNvPicPr preferRelativeResize="0"/>
          <p:nvPr/>
        </p:nvPicPr>
        <p:blipFill rotWithShape="1">
          <a:blip r:embed="rId11">
            <a:alphaModFix/>
          </a:blip>
          <a:srcRect t="8347" b="8761"/>
          <a:stretch/>
        </p:blipFill>
        <p:spPr>
          <a:xfrm>
            <a:off x="256145" y="4858064"/>
            <a:ext cx="1263900" cy="873000"/>
          </a:xfrm>
          <a:prstGeom prst="rect">
            <a:avLst/>
          </a:prstGeom>
          <a:noFill/>
          <a:ln>
            <a:noFill/>
          </a:ln>
        </p:spPr>
      </p:pic>
      <p:pic>
        <p:nvPicPr>
          <p:cNvPr id="765" name="Google Shape;765;p95" descr="http://www.iwla.org/images/default-source/conservation/water/Clean-Water-Challenge/streamselfie-infographic-large.png?sfvrsn=2"/>
          <p:cNvPicPr preferRelativeResize="0"/>
          <p:nvPr/>
        </p:nvPicPr>
        <p:blipFill rotWithShape="1">
          <a:blip r:embed="rId12">
            <a:alphaModFix/>
          </a:blip>
          <a:srcRect l="24891" b="81381"/>
          <a:stretch/>
        </p:blipFill>
        <p:spPr>
          <a:xfrm>
            <a:off x="38134" y="3887335"/>
            <a:ext cx="2271900" cy="720600"/>
          </a:xfrm>
          <a:prstGeom prst="rect">
            <a:avLst/>
          </a:prstGeom>
          <a:noFill/>
          <a:ln>
            <a:noFill/>
          </a:ln>
        </p:spPr>
      </p:pic>
      <p:pic>
        <p:nvPicPr>
          <p:cNvPr id="766" name="Google Shape;766;p95" descr="Image result for project squirrel"/>
          <p:cNvPicPr preferRelativeResize="0"/>
          <p:nvPr/>
        </p:nvPicPr>
        <p:blipFill rotWithShape="1">
          <a:blip r:embed="rId13">
            <a:alphaModFix/>
          </a:blip>
          <a:srcRect l="13981" r="26723" b="80271"/>
          <a:stretch/>
        </p:blipFill>
        <p:spPr>
          <a:xfrm>
            <a:off x="224357" y="6004657"/>
            <a:ext cx="2841348" cy="478862"/>
          </a:xfrm>
          <a:prstGeom prst="rect">
            <a:avLst/>
          </a:prstGeom>
          <a:noFill/>
          <a:ln>
            <a:noFill/>
          </a:ln>
        </p:spPr>
      </p:pic>
      <p:pic>
        <p:nvPicPr>
          <p:cNvPr id="767" name="Google Shape;767;p95" descr="Image result for nasa cloud observer"/>
          <p:cNvPicPr preferRelativeResize="0"/>
          <p:nvPr/>
        </p:nvPicPr>
        <p:blipFill rotWithShape="1">
          <a:blip r:embed="rId14">
            <a:alphaModFix/>
          </a:blip>
          <a:srcRect l="36730" r="35881" b="73190"/>
          <a:stretch/>
        </p:blipFill>
        <p:spPr>
          <a:xfrm>
            <a:off x="7211290" y="2683782"/>
            <a:ext cx="1695901" cy="864600"/>
          </a:xfrm>
          <a:prstGeom prst="rect">
            <a:avLst/>
          </a:prstGeom>
          <a:noFill/>
          <a:ln>
            <a:noFill/>
          </a:ln>
        </p:spPr>
      </p:pic>
      <p:pic>
        <p:nvPicPr>
          <p:cNvPr id="768" name="Google Shape;768;p95" descr="Image result for nature's notebook"/>
          <p:cNvPicPr preferRelativeResize="0"/>
          <p:nvPr/>
        </p:nvPicPr>
        <p:blipFill rotWithShape="1">
          <a:blip r:embed="rId15">
            <a:alphaModFix/>
          </a:blip>
          <a:srcRect/>
          <a:stretch/>
        </p:blipFill>
        <p:spPr>
          <a:xfrm>
            <a:off x="4093297" y="5224662"/>
            <a:ext cx="1703175" cy="644958"/>
          </a:xfrm>
          <a:prstGeom prst="rect">
            <a:avLst/>
          </a:prstGeom>
          <a:noFill/>
          <a:ln>
            <a:noFill/>
          </a:ln>
        </p:spPr>
      </p:pic>
      <p:pic>
        <p:nvPicPr>
          <p:cNvPr id="769" name="Google Shape;769;p95" descr="Image result for dragonfly swarm citizen science"/>
          <p:cNvPicPr preferRelativeResize="0"/>
          <p:nvPr/>
        </p:nvPicPr>
        <p:blipFill rotWithShape="1">
          <a:blip r:embed="rId16">
            <a:alphaModFix/>
          </a:blip>
          <a:srcRect/>
          <a:stretch/>
        </p:blipFill>
        <p:spPr>
          <a:xfrm>
            <a:off x="6238140" y="5614513"/>
            <a:ext cx="2827800" cy="792300"/>
          </a:xfrm>
          <a:prstGeom prst="rect">
            <a:avLst/>
          </a:prstGeom>
          <a:noFill/>
          <a:ln>
            <a:noFill/>
          </a:ln>
        </p:spPr>
      </p:pic>
      <p:pic>
        <p:nvPicPr>
          <p:cNvPr id="770" name="Google Shape;770;p95" descr="Image result for ant picnic citizen science"/>
          <p:cNvPicPr preferRelativeResize="0"/>
          <p:nvPr/>
        </p:nvPicPr>
        <p:blipFill rotWithShape="1">
          <a:blip r:embed="rId17">
            <a:alphaModFix/>
          </a:blip>
          <a:srcRect l="7730" t="37013" r="5017" b="43701"/>
          <a:stretch/>
        </p:blipFill>
        <p:spPr>
          <a:xfrm>
            <a:off x="2093295" y="1729275"/>
            <a:ext cx="3126599" cy="432000"/>
          </a:xfrm>
          <a:prstGeom prst="rect">
            <a:avLst/>
          </a:prstGeom>
          <a:noFill/>
          <a:ln>
            <a:noFill/>
          </a:ln>
        </p:spPr>
      </p:pic>
      <p:sp>
        <p:nvSpPr>
          <p:cNvPr id="771" name="Google Shape;771;p95"/>
          <p:cNvSpPr/>
          <p:nvPr/>
        </p:nvSpPr>
        <p:spPr>
          <a:xfrm rot="-4670219">
            <a:off x="3524483" y="3606174"/>
            <a:ext cx="3552547" cy="1214369"/>
          </a:xfrm>
          <a:prstGeom prst="arc">
            <a:avLst>
              <a:gd name="adj1" fmla="val 16200000"/>
              <a:gd name="adj2" fmla="val 2140955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2" name="Google Shape;772;p95"/>
          <p:cNvSpPr/>
          <p:nvPr/>
        </p:nvSpPr>
        <p:spPr>
          <a:xfrm rot="-1958062">
            <a:off x="3755256" y="4099626"/>
            <a:ext cx="3788968" cy="1056552"/>
          </a:xfrm>
          <a:prstGeom prst="arc">
            <a:avLst>
              <a:gd name="adj1" fmla="val 16200000"/>
              <a:gd name="adj2" fmla="val 2140955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3" name="Google Shape;773;p95"/>
          <p:cNvSpPr/>
          <p:nvPr/>
        </p:nvSpPr>
        <p:spPr>
          <a:xfrm rot="-3244823">
            <a:off x="4165334" y="3893204"/>
            <a:ext cx="2427514" cy="1126778"/>
          </a:xfrm>
          <a:prstGeom prst="arc">
            <a:avLst>
              <a:gd name="adj1" fmla="val 16200000"/>
              <a:gd name="adj2" fmla="val 20274247"/>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4" name="Google Shape;774;p95"/>
          <p:cNvSpPr/>
          <p:nvPr/>
        </p:nvSpPr>
        <p:spPr>
          <a:xfrm rot="-7258236">
            <a:off x="3607354" y="3001365"/>
            <a:ext cx="1292465" cy="1206493"/>
          </a:xfrm>
          <a:prstGeom prst="arc">
            <a:avLst>
              <a:gd name="adj1" fmla="val 16200000"/>
              <a:gd name="adj2" fmla="val 18874269"/>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p95"/>
          <p:cNvSpPr/>
          <p:nvPr/>
        </p:nvSpPr>
        <p:spPr>
          <a:xfrm rot="-8522446">
            <a:off x="1833759" y="3010582"/>
            <a:ext cx="3632577" cy="1075572"/>
          </a:xfrm>
          <a:prstGeom prst="arc">
            <a:avLst>
              <a:gd name="adj1" fmla="val 15555581"/>
              <a:gd name="adj2" fmla="val 6474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95"/>
          <p:cNvSpPr/>
          <p:nvPr/>
        </p:nvSpPr>
        <p:spPr>
          <a:xfrm rot="-8622583">
            <a:off x="1315874" y="3193427"/>
            <a:ext cx="4436567" cy="1069793"/>
          </a:xfrm>
          <a:prstGeom prst="arc">
            <a:avLst>
              <a:gd name="adj1" fmla="val 15555581"/>
              <a:gd name="adj2" fmla="val 21376095"/>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7" name="Google Shape;777;p95"/>
          <p:cNvSpPr/>
          <p:nvPr/>
        </p:nvSpPr>
        <p:spPr>
          <a:xfrm rot="-9733995">
            <a:off x="505754" y="2855166"/>
            <a:ext cx="4539189" cy="1096564"/>
          </a:xfrm>
          <a:prstGeom prst="arc">
            <a:avLst>
              <a:gd name="adj1" fmla="val 15555581"/>
              <a:gd name="adj2" fmla="val 20721621"/>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8" name="Google Shape;778;p95"/>
          <p:cNvSpPr/>
          <p:nvPr/>
        </p:nvSpPr>
        <p:spPr>
          <a:xfrm rot="8041586">
            <a:off x="797417" y="3511153"/>
            <a:ext cx="2759175" cy="1317740"/>
          </a:xfrm>
          <a:prstGeom prst="arc">
            <a:avLst>
              <a:gd name="adj1" fmla="val 15555581"/>
              <a:gd name="adj2" fmla="val 20721621"/>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p95"/>
          <p:cNvSpPr/>
          <p:nvPr/>
        </p:nvSpPr>
        <p:spPr>
          <a:xfrm rot="-2494261" flipH="1">
            <a:off x="1898550" y="4532788"/>
            <a:ext cx="2762875" cy="1416391"/>
          </a:xfrm>
          <a:prstGeom prst="arc">
            <a:avLst>
              <a:gd name="adj1" fmla="val 15555581"/>
              <a:gd name="adj2" fmla="val 20569756"/>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p95"/>
          <p:cNvSpPr/>
          <p:nvPr/>
        </p:nvSpPr>
        <p:spPr>
          <a:xfrm rot="-5114412" flipH="1">
            <a:off x="2218189" y="4177395"/>
            <a:ext cx="3713005" cy="1298076"/>
          </a:xfrm>
          <a:prstGeom prst="arc">
            <a:avLst>
              <a:gd name="adj1" fmla="val 15555581"/>
              <a:gd name="adj2" fmla="val 20569756"/>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p95"/>
          <p:cNvSpPr/>
          <p:nvPr/>
        </p:nvSpPr>
        <p:spPr>
          <a:xfrm rot="-1957987">
            <a:off x="5092319" y="4138523"/>
            <a:ext cx="1668961" cy="1056552"/>
          </a:xfrm>
          <a:prstGeom prst="arc">
            <a:avLst>
              <a:gd name="adj1" fmla="val 16200000"/>
              <a:gd name="adj2" fmla="val 2068508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95"/>
          <p:cNvSpPr/>
          <p:nvPr/>
        </p:nvSpPr>
        <p:spPr>
          <a:xfrm rot="537932">
            <a:off x="4784544" y="4521525"/>
            <a:ext cx="1763344" cy="987072"/>
          </a:xfrm>
          <a:prstGeom prst="arc">
            <a:avLst>
              <a:gd name="adj1" fmla="val 16200000"/>
              <a:gd name="adj2" fmla="val 2015412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3" name="Google Shape;783;p95"/>
          <p:cNvSpPr/>
          <p:nvPr/>
        </p:nvSpPr>
        <p:spPr>
          <a:xfrm rot="1458993">
            <a:off x="3682728" y="4707403"/>
            <a:ext cx="2947708" cy="1027417"/>
          </a:xfrm>
          <a:prstGeom prst="arc">
            <a:avLst>
              <a:gd name="adj1" fmla="val 16380001"/>
              <a:gd name="adj2" fmla="val 21112307"/>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4" name="Google Shape;784;p95"/>
          <p:cNvSpPr/>
          <p:nvPr/>
        </p:nvSpPr>
        <p:spPr>
          <a:xfrm rot="1459067">
            <a:off x="3957261" y="4665173"/>
            <a:ext cx="1183835" cy="1027417"/>
          </a:xfrm>
          <a:prstGeom prst="arc">
            <a:avLst>
              <a:gd name="adj1" fmla="val 16380001"/>
              <a:gd name="adj2" fmla="val 1987250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85" name="Google Shape;785;p95"/>
          <p:cNvCxnSpPr/>
          <p:nvPr/>
        </p:nvCxnSpPr>
        <p:spPr>
          <a:xfrm flipH="1">
            <a:off x="2314694" y="4280035"/>
            <a:ext cx="513000" cy="15900"/>
          </a:xfrm>
          <a:prstGeom prst="straightConnector1">
            <a:avLst/>
          </a:prstGeom>
          <a:noFill/>
          <a:ln w="38100" cap="flat" cmpd="sng">
            <a:solidFill>
              <a:schemeClr val="dk1"/>
            </a:solidFill>
            <a:prstDash val="solid"/>
            <a:miter lim="8000"/>
            <a:headEnd type="none" w="sm" len="sm"/>
            <a:tailEnd type="triangle" w="lg" len="lg"/>
          </a:ln>
        </p:spPr>
      </p:cxnSp>
      <p:sp>
        <p:nvSpPr>
          <p:cNvPr id="786" name="Google Shape;786;p95"/>
          <p:cNvSpPr/>
          <p:nvPr/>
        </p:nvSpPr>
        <p:spPr>
          <a:xfrm>
            <a:off x="2633105" y="3935518"/>
            <a:ext cx="3237600" cy="798300"/>
          </a:xfrm>
          <a:prstGeom prst="rect">
            <a:avLst/>
          </a:prstGeom>
          <a:solidFill>
            <a:schemeClr val="lt1"/>
          </a:solid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87" name="Google Shape;787;p95"/>
          <p:cNvPicPr preferRelativeResize="0"/>
          <p:nvPr/>
        </p:nvPicPr>
        <p:blipFill rotWithShape="1">
          <a:blip r:embed="rId18">
            <a:alphaModFix/>
          </a:blip>
          <a:srcRect/>
          <a:stretch/>
        </p:blipFill>
        <p:spPr>
          <a:xfrm>
            <a:off x="2776243" y="4036419"/>
            <a:ext cx="2944380" cy="665758"/>
          </a:xfrm>
          <a:prstGeom prst="rect">
            <a:avLst/>
          </a:prstGeom>
          <a:noFill/>
          <a:ln>
            <a:noFill/>
          </a:ln>
        </p:spPr>
      </p:pic>
      <p:sp>
        <p:nvSpPr>
          <p:cNvPr id="788" name="Google Shape;788;p95"/>
          <p:cNvSpPr txBox="1"/>
          <p:nvPr/>
        </p:nvSpPr>
        <p:spPr>
          <a:xfrm>
            <a:off x="112838" y="1196253"/>
            <a:ext cx="9079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Track contributions &amp; earn credit for more than </a:t>
            </a:r>
            <a:r>
              <a:rPr lang="en-US" sz="2000" b="1">
                <a:solidFill>
                  <a:schemeClr val="dk1"/>
                </a:solidFill>
                <a:latin typeface="Roboto"/>
                <a:ea typeface="Roboto"/>
                <a:cs typeface="Roboto"/>
                <a:sym typeface="Roboto"/>
              </a:rPr>
              <a:t>100</a:t>
            </a:r>
            <a:r>
              <a:rPr lang="en-US" sz="2000" b="1" i="0" u="none" strike="noStrike" cap="none">
                <a:solidFill>
                  <a:schemeClr val="dk1"/>
                </a:solidFill>
                <a:latin typeface="Roboto"/>
                <a:ea typeface="Roboto"/>
                <a:cs typeface="Roboto"/>
                <a:sym typeface="Roboto"/>
              </a:rPr>
              <a:t> SciStarter Affiliate projects.</a:t>
            </a:r>
            <a:endParaRPr sz="2000" b="1" i="0" u="none" strike="noStrike" cap="none">
              <a:solidFill>
                <a:schemeClr val="dk1"/>
              </a:solidFill>
              <a:latin typeface="Roboto"/>
              <a:ea typeface="Roboto"/>
              <a:cs typeface="Roboto"/>
              <a:sym typeface="Roboto"/>
            </a:endParaRPr>
          </a:p>
        </p:txBody>
      </p:sp>
      <p:sp>
        <p:nvSpPr>
          <p:cNvPr id="789" name="Google Shape;789;p95"/>
          <p:cNvSpPr txBox="1"/>
          <p:nvPr/>
        </p:nvSpPr>
        <p:spPr>
          <a:xfrm>
            <a:off x="92611" y="800082"/>
            <a:ext cx="8938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Roboto"/>
                <a:ea typeface="Roboto"/>
                <a:cs typeface="Roboto"/>
                <a:sym typeface="Roboto"/>
              </a:rPr>
              <a:t>Find “SciStarter Affiliates” using</a:t>
            </a:r>
            <a:r>
              <a:rPr lang="en-US" sz="2000" b="1">
                <a:latin typeface="Roboto"/>
                <a:ea typeface="Roboto"/>
                <a:cs typeface="Roboto"/>
                <a:sym typeface="Roboto"/>
              </a:rPr>
              <a:t> SciStarter.org/Finder.</a:t>
            </a:r>
            <a:endParaRPr sz="2000" b="1" i="0" u="none" strike="noStrike" cap="none">
              <a:solidFill>
                <a:srgbClr val="000000"/>
              </a:solidFill>
              <a:latin typeface="Roboto"/>
              <a:ea typeface="Roboto"/>
              <a:cs typeface="Roboto"/>
              <a:sym typeface="Roboto"/>
            </a:endParaRPr>
          </a:p>
        </p:txBody>
      </p:sp>
      <p:sp>
        <p:nvSpPr>
          <p:cNvPr id="790" name="Google Shape;790;p95"/>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What projects will you feature in your library?</a:t>
            </a:r>
            <a:endParaRPr sz="3200" b="1" i="0" u="none" strike="noStrike" cap="none">
              <a:solidFill>
                <a:srgbClr val="000000"/>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96"/>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SciStarter Affiliates </a:t>
            </a:r>
            <a:endParaRPr sz="3200" b="1" i="0" u="none" strike="noStrike" cap="none">
              <a:solidFill>
                <a:srgbClr val="000000"/>
              </a:solidFill>
              <a:latin typeface="Roboto"/>
              <a:ea typeface="Roboto"/>
              <a:cs typeface="Roboto"/>
              <a:sym typeface="Roboto"/>
            </a:endParaRPr>
          </a:p>
        </p:txBody>
      </p:sp>
      <p:pic>
        <p:nvPicPr>
          <p:cNvPr id="797" name="Google Shape;797;p96"/>
          <p:cNvPicPr preferRelativeResize="0"/>
          <p:nvPr/>
        </p:nvPicPr>
        <p:blipFill>
          <a:blip r:embed="rId3">
            <a:alphaModFix/>
          </a:blip>
          <a:stretch>
            <a:fillRect/>
          </a:stretch>
        </p:blipFill>
        <p:spPr>
          <a:xfrm>
            <a:off x="0" y="1999455"/>
            <a:ext cx="9144000" cy="274929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B1C3E"/>
        </a:solidFill>
        <a:effectLst/>
      </p:bgPr>
    </p:bg>
    <p:spTree>
      <p:nvGrpSpPr>
        <p:cNvPr id="1" name="Shape 801"/>
        <p:cNvGrpSpPr/>
        <p:nvPr/>
      </p:nvGrpSpPr>
      <p:grpSpPr>
        <a:xfrm>
          <a:off x="0" y="0"/>
          <a:ext cx="0" cy="0"/>
          <a:chOff x="0" y="0"/>
          <a:chExt cx="0" cy="0"/>
        </a:xfrm>
      </p:grpSpPr>
      <p:sp>
        <p:nvSpPr>
          <p:cNvPr id="802" name="Google Shape;802;p97"/>
          <p:cNvSpPr txBox="1"/>
          <p:nvPr/>
        </p:nvSpPr>
        <p:spPr>
          <a:xfrm>
            <a:off x="-25" y="0"/>
            <a:ext cx="9159900" cy="6858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endParaRPr sz="3200" b="1" i="0" u="none" strike="noStrike" cap="none">
              <a:solidFill>
                <a:srgbClr val="000000"/>
              </a:solidFill>
              <a:latin typeface="Roboto"/>
              <a:ea typeface="Roboto"/>
              <a:cs typeface="Roboto"/>
              <a:sym typeface="Roboto"/>
            </a:endParaRPr>
          </a:p>
        </p:txBody>
      </p:sp>
      <p:sp>
        <p:nvSpPr>
          <p:cNvPr id="803" name="Google Shape;803;p9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r>
              <a:rPr lang="en-US" sz="5400" b="1" i="0" u="none" strike="noStrike" cap="none">
                <a:solidFill>
                  <a:schemeClr val="lt1"/>
                </a:solidFill>
                <a:latin typeface="Roboto"/>
                <a:ea typeface="Roboto"/>
                <a:cs typeface="Roboto"/>
                <a:sym typeface="Roboto"/>
              </a:rPr>
              <a:t>Follow-up</a:t>
            </a:r>
            <a:endParaRPr sz="5400" b="1" i="0" u="none" strike="noStrike" cap="none">
              <a:solidFill>
                <a:schemeClr val="lt1"/>
              </a:solidFill>
              <a:latin typeface="Roboto"/>
              <a:ea typeface="Roboto"/>
              <a:cs typeface="Roboto"/>
              <a:sym typeface="Roboto"/>
            </a:endParaRPr>
          </a:p>
        </p:txBody>
      </p:sp>
      <p:sp>
        <p:nvSpPr>
          <p:cNvPr id="804" name="Google Shape;804;p97"/>
          <p:cNvSpPr txBox="1">
            <a:spLocks noGrp="1"/>
          </p:cNvSpPr>
          <p:nvPr>
            <p:ph type="body" idx="1"/>
          </p:nvPr>
        </p:nvSpPr>
        <p:spPr>
          <a:xfrm>
            <a:off x="457200" y="173228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200"/>
              <a:buNone/>
            </a:pPr>
            <a:r>
              <a:rPr lang="en-US" sz="3200" b="1" i="0" u="none" strike="noStrike" cap="none">
                <a:solidFill>
                  <a:srgbClr val="FFFFFF"/>
                </a:solidFill>
                <a:latin typeface="Roboto"/>
                <a:ea typeface="Roboto"/>
                <a:cs typeface="Roboto"/>
                <a:sym typeface="Roboto"/>
              </a:rPr>
              <a:t>Contact </a:t>
            </a:r>
            <a:r>
              <a:rPr lang="en-US" b="1">
                <a:solidFill>
                  <a:srgbClr val="FFFFFF"/>
                </a:solidFill>
                <a:latin typeface="Roboto"/>
                <a:ea typeface="Roboto"/>
                <a:cs typeface="Roboto"/>
                <a:sym typeface="Roboto"/>
              </a:rPr>
              <a:t>Caroline (CarolineN@SciStarter.org):</a:t>
            </a:r>
            <a:endParaRPr b="1">
              <a:latin typeface="Roboto"/>
              <a:ea typeface="Roboto"/>
              <a:cs typeface="Roboto"/>
              <a:sym typeface="Roboto"/>
            </a:endParaRPr>
          </a:p>
          <a:p>
            <a:pPr marL="914400" lvl="1" indent="-457200" algn="l" rtl="0">
              <a:lnSpc>
                <a:spcPct val="100000"/>
              </a:lnSpc>
              <a:spcBef>
                <a:spcPts val="560"/>
              </a:spcBef>
              <a:spcAft>
                <a:spcPts val="0"/>
              </a:spcAft>
              <a:buClr>
                <a:srgbClr val="FFFFFF"/>
              </a:buClr>
              <a:buSzPts val="2800"/>
              <a:buFont typeface="Roboto"/>
              <a:buChar char="•"/>
            </a:pPr>
            <a:r>
              <a:rPr lang="en-US" b="1">
                <a:solidFill>
                  <a:srgbClr val="FFFFFF"/>
                </a:solidFill>
                <a:latin typeface="Roboto"/>
                <a:ea typeface="Roboto"/>
                <a:cs typeface="Roboto"/>
                <a:sym typeface="Roboto"/>
              </a:rPr>
              <a:t>to learn more about citizen science</a:t>
            </a:r>
            <a:endParaRPr b="1">
              <a:latin typeface="Roboto"/>
              <a:ea typeface="Roboto"/>
              <a:cs typeface="Roboto"/>
              <a:sym typeface="Roboto"/>
            </a:endParaRPr>
          </a:p>
          <a:p>
            <a:pPr marL="914400" lvl="1" indent="-457200" algn="l" rtl="0">
              <a:lnSpc>
                <a:spcPct val="100000"/>
              </a:lnSpc>
              <a:spcBef>
                <a:spcPts val="560"/>
              </a:spcBef>
              <a:spcAft>
                <a:spcPts val="0"/>
              </a:spcAft>
              <a:buClr>
                <a:srgbClr val="FFFFFF"/>
              </a:buClr>
              <a:buSzPts val="2800"/>
              <a:buFont typeface="Roboto"/>
              <a:buChar char="•"/>
            </a:pPr>
            <a:r>
              <a:rPr lang="en-US" b="1">
                <a:solidFill>
                  <a:srgbClr val="FFFFFF"/>
                </a:solidFill>
                <a:latin typeface="Roboto"/>
                <a:ea typeface="Roboto"/>
                <a:cs typeface="Roboto"/>
                <a:sym typeface="Roboto"/>
              </a:rPr>
              <a:t>to share ideas</a:t>
            </a:r>
            <a:endParaRPr b="1">
              <a:latin typeface="Roboto"/>
              <a:ea typeface="Roboto"/>
              <a:cs typeface="Roboto"/>
              <a:sym typeface="Roboto"/>
            </a:endParaRPr>
          </a:p>
          <a:p>
            <a:pPr marL="914400" lvl="1" indent="-431800" algn="l" rtl="0">
              <a:lnSpc>
                <a:spcPct val="100000"/>
              </a:lnSpc>
              <a:spcBef>
                <a:spcPts val="560"/>
              </a:spcBef>
              <a:spcAft>
                <a:spcPts val="0"/>
              </a:spcAft>
              <a:buClr>
                <a:srgbClr val="FFFFFF"/>
              </a:buClr>
              <a:buSzPts val="2400"/>
              <a:buFont typeface="Roboto"/>
              <a:buChar char="•"/>
            </a:pPr>
            <a:r>
              <a:rPr lang="en-US" b="1" i="0" u="none" strike="noStrike" cap="none">
                <a:solidFill>
                  <a:srgbClr val="FFFFFF"/>
                </a:solidFill>
                <a:latin typeface="Roboto"/>
                <a:ea typeface="Roboto"/>
                <a:cs typeface="Roboto"/>
                <a:sym typeface="Roboto"/>
              </a:rPr>
              <a:t>anything else!</a:t>
            </a:r>
            <a:endParaRPr b="1" i="0" u="none" strike="noStrike" cap="none">
              <a:solidFill>
                <a:srgbClr val="FFFFFF"/>
              </a:solidFill>
              <a:latin typeface="Roboto"/>
              <a:ea typeface="Roboto"/>
              <a:cs typeface="Roboto"/>
              <a:sym typeface="Roboto"/>
            </a:endParaRPr>
          </a:p>
        </p:txBody>
      </p:sp>
      <p:pic>
        <p:nvPicPr>
          <p:cNvPr id="805" name="Google Shape;805;p97" descr="scistarter logo"/>
          <p:cNvPicPr preferRelativeResize="0"/>
          <p:nvPr/>
        </p:nvPicPr>
        <p:blipFill rotWithShape="1">
          <a:blip r:embed="rId3">
            <a:alphaModFix/>
          </a:blip>
          <a:srcRect/>
          <a:stretch/>
        </p:blipFill>
        <p:spPr>
          <a:xfrm>
            <a:off x="3514058" y="5330238"/>
            <a:ext cx="2101725" cy="5445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6"/>
          <p:cNvPicPr preferRelativeResize="0"/>
          <p:nvPr/>
        </p:nvPicPr>
        <p:blipFill rotWithShape="1">
          <a:blip r:embed="rId3">
            <a:alphaModFix/>
          </a:blip>
          <a:srcRect/>
          <a:stretch/>
        </p:blipFill>
        <p:spPr>
          <a:xfrm>
            <a:off x="862288" y="658715"/>
            <a:ext cx="7419423" cy="1015663"/>
          </a:xfrm>
          <a:prstGeom prst="rect">
            <a:avLst/>
          </a:prstGeom>
          <a:noFill/>
          <a:ln>
            <a:noFill/>
          </a:ln>
        </p:spPr>
      </p:pic>
      <p:sp>
        <p:nvSpPr>
          <p:cNvPr id="350" name="Google Shape;350;p56"/>
          <p:cNvSpPr txBox="1"/>
          <p:nvPr/>
        </p:nvSpPr>
        <p:spPr>
          <a:xfrm>
            <a:off x="1284489" y="4757899"/>
            <a:ext cx="6735385" cy="16312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Calibri"/>
              <a:buNone/>
            </a:pPr>
            <a:r>
              <a:rPr lang="en-US" sz="2500" b="0" i="0" u="none" strike="noStrike" cap="none">
                <a:solidFill>
                  <a:srgbClr val="000000"/>
                </a:solidFill>
                <a:latin typeface="Calibri"/>
                <a:ea typeface="Calibri"/>
                <a:cs typeface="Calibri"/>
                <a:sym typeface="Calibri"/>
              </a:rPr>
              <a:t>Like an activity and think other library staff should know how great it is? Didn’t like an activity or have modifications to make it better? </a:t>
            </a:r>
            <a:r>
              <a:rPr lang="en-US" sz="2500" b="1" i="0" u="none" strike="noStrike" cap="none">
                <a:solidFill>
                  <a:srgbClr val="000000"/>
                </a:solidFill>
                <a:latin typeface="Calibri"/>
                <a:ea typeface="Calibri"/>
                <a:cs typeface="Calibri"/>
                <a:sym typeface="Calibri"/>
              </a:rPr>
              <a:t>Make sure to leave a review!</a:t>
            </a:r>
            <a:endParaRPr/>
          </a:p>
        </p:txBody>
      </p:sp>
      <p:pic>
        <p:nvPicPr>
          <p:cNvPr id="351" name="Google Shape;351;p56"/>
          <p:cNvPicPr preferRelativeResize="0"/>
          <p:nvPr/>
        </p:nvPicPr>
        <p:blipFill rotWithShape="1">
          <a:blip r:embed="rId4">
            <a:alphaModFix/>
          </a:blip>
          <a:srcRect/>
          <a:stretch/>
        </p:blipFill>
        <p:spPr>
          <a:xfrm>
            <a:off x="1428345" y="1912932"/>
            <a:ext cx="3695996" cy="2522747"/>
          </a:xfrm>
          <a:prstGeom prst="rect">
            <a:avLst/>
          </a:prstGeom>
          <a:noFill/>
          <a:ln>
            <a:noFill/>
          </a:ln>
        </p:spPr>
      </p:pic>
      <p:pic>
        <p:nvPicPr>
          <p:cNvPr id="352" name="Google Shape;352;p56" descr="A screenshot of a computer screen&#10;&#10;Description automatically generated"/>
          <p:cNvPicPr preferRelativeResize="0"/>
          <p:nvPr/>
        </p:nvPicPr>
        <p:blipFill rotWithShape="1">
          <a:blip r:embed="rId5">
            <a:alphaModFix/>
          </a:blip>
          <a:srcRect/>
          <a:stretch/>
        </p:blipFill>
        <p:spPr>
          <a:xfrm>
            <a:off x="5262607" y="1829877"/>
            <a:ext cx="2357896" cy="27154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7"/>
          <p:cNvSpPr txBox="1">
            <a:spLocks noGrp="1"/>
          </p:cNvSpPr>
          <p:nvPr>
            <p:ph type="title"/>
          </p:nvPr>
        </p:nvSpPr>
        <p:spPr>
          <a:xfrm>
            <a:off x="311700" y="309574"/>
            <a:ext cx="8520600" cy="64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b="1"/>
              <a:t>What is Citizen Science?</a:t>
            </a:r>
            <a:endParaRPr/>
          </a:p>
        </p:txBody>
      </p:sp>
      <p:pic>
        <p:nvPicPr>
          <p:cNvPr id="358" name="Google Shape;358;p57"/>
          <p:cNvPicPr preferRelativeResize="0"/>
          <p:nvPr/>
        </p:nvPicPr>
        <p:blipFill>
          <a:blip r:embed="rId3">
            <a:alphaModFix/>
          </a:blip>
          <a:stretch>
            <a:fillRect/>
          </a:stretch>
        </p:blipFill>
        <p:spPr>
          <a:xfrm>
            <a:off x="1944279" y="952475"/>
            <a:ext cx="5255434" cy="59055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p:nvPr/>
        </p:nvSpPr>
        <p:spPr>
          <a:xfrm>
            <a:off x="311700" y="390467"/>
            <a:ext cx="8520600" cy="10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200" b="1">
                <a:latin typeface="Lato"/>
                <a:ea typeface="Lato"/>
                <a:cs typeface="Lato"/>
                <a:sym typeface="Lato"/>
              </a:rPr>
              <a:t>William Whewell</a:t>
            </a:r>
            <a:endParaRPr sz="4200" b="1">
              <a:latin typeface="Lato"/>
              <a:ea typeface="Lato"/>
              <a:cs typeface="Lato"/>
              <a:sym typeface="Lato"/>
            </a:endParaRPr>
          </a:p>
        </p:txBody>
      </p:sp>
      <p:pic>
        <p:nvPicPr>
          <p:cNvPr id="364" name="Google Shape;364;p58" descr="William_Whewell_-_Project_Gutenberg_eText_13103.jpg"/>
          <p:cNvPicPr preferRelativeResize="0"/>
          <p:nvPr/>
        </p:nvPicPr>
        <p:blipFill>
          <a:blip r:embed="rId3">
            <a:alphaModFix/>
          </a:blip>
          <a:stretch>
            <a:fillRect/>
          </a:stretch>
        </p:blipFill>
        <p:spPr>
          <a:xfrm>
            <a:off x="311688" y="1593850"/>
            <a:ext cx="2790825" cy="2905125"/>
          </a:xfrm>
          <a:prstGeom prst="rect">
            <a:avLst/>
          </a:prstGeom>
          <a:noFill/>
          <a:ln>
            <a:noFill/>
          </a:ln>
        </p:spPr>
      </p:pic>
      <p:pic>
        <p:nvPicPr>
          <p:cNvPr id="365" name="Google Shape;365;p58" descr="1833_Whewell_A839_fig013.jpg"/>
          <p:cNvPicPr preferRelativeResize="0"/>
          <p:nvPr/>
        </p:nvPicPr>
        <p:blipFill>
          <a:blip r:embed="rId4">
            <a:alphaModFix/>
          </a:blip>
          <a:stretch>
            <a:fillRect/>
          </a:stretch>
        </p:blipFill>
        <p:spPr>
          <a:xfrm>
            <a:off x="2631100" y="2478633"/>
            <a:ext cx="6360499" cy="3076826"/>
          </a:xfrm>
          <a:prstGeom prst="rect">
            <a:avLst/>
          </a:prstGeom>
          <a:noFill/>
          <a:ln>
            <a:noFill/>
          </a:ln>
        </p:spPr>
      </p:pic>
      <p:sp>
        <p:nvSpPr>
          <p:cNvPr id="366" name="Google Shape;366;p58"/>
          <p:cNvSpPr txBox="1"/>
          <p:nvPr/>
        </p:nvSpPr>
        <p:spPr>
          <a:xfrm>
            <a:off x="3372650" y="707833"/>
            <a:ext cx="5459700" cy="1809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000">
                <a:solidFill>
                  <a:schemeClr val="dk2"/>
                </a:solidFill>
              </a:rPr>
              <a:t>650 Locations Around the World</a:t>
            </a:r>
            <a:endParaRPr sz="2000">
              <a:solidFill>
                <a:schemeClr val="dk2"/>
              </a:solidFill>
            </a:endParaRPr>
          </a:p>
          <a:p>
            <a:pPr marL="0" lvl="0" indent="0" algn="r" rtl="0">
              <a:spcBef>
                <a:spcPts val="0"/>
              </a:spcBef>
              <a:spcAft>
                <a:spcPts val="0"/>
              </a:spcAft>
              <a:buNone/>
            </a:pPr>
            <a:r>
              <a:rPr lang="en-US" sz="2000">
                <a:solidFill>
                  <a:schemeClr val="dk2"/>
                </a:solidFill>
              </a:rPr>
              <a:t>2 Week Collecting Period</a:t>
            </a:r>
            <a:endParaRPr sz="2000">
              <a:solidFill>
                <a:schemeClr val="dk2"/>
              </a:solidFill>
            </a:endParaRPr>
          </a:p>
          <a:p>
            <a:pPr marL="0" lvl="0" indent="0" algn="r" rtl="0">
              <a:spcBef>
                <a:spcPts val="0"/>
              </a:spcBef>
              <a:spcAft>
                <a:spcPts val="0"/>
              </a:spcAft>
              <a:buNone/>
            </a:pPr>
            <a:r>
              <a:rPr lang="en-US" sz="2000">
                <a:solidFill>
                  <a:schemeClr val="dk2"/>
                </a:solidFill>
              </a:rPr>
              <a:t>15 Minute Collection Intervals</a:t>
            </a:r>
            <a:endParaRPr sz="2000">
              <a:solidFill>
                <a:schemeClr val="dk2"/>
              </a:solidFill>
            </a:endParaRPr>
          </a:p>
          <a:p>
            <a:pPr marL="0" lvl="0" indent="0" algn="r" rtl="0">
              <a:spcBef>
                <a:spcPts val="0"/>
              </a:spcBef>
              <a:spcAft>
                <a:spcPts val="0"/>
              </a:spcAft>
              <a:buNone/>
            </a:pPr>
            <a:r>
              <a:rPr lang="en-US" sz="2000">
                <a:solidFill>
                  <a:schemeClr val="dk2"/>
                </a:solidFill>
              </a:rPr>
              <a:t>873,600 Samples, 218,400 Man Hours</a:t>
            </a:r>
            <a:endParaRPr sz="2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9" descr="woman looking through binoculars"/>
          <p:cNvPicPr preferRelativeResize="0"/>
          <p:nvPr/>
        </p:nvPicPr>
        <p:blipFill rotWithShape="1">
          <a:blip r:embed="rId3">
            <a:alphaModFix/>
          </a:blip>
          <a:srcRect/>
          <a:stretch/>
        </p:blipFill>
        <p:spPr>
          <a:xfrm>
            <a:off x="-11112" y="0"/>
            <a:ext cx="9163049" cy="6858000"/>
          </a:xfrm>
          <a:prstGeom prst="rect">
            <a:avLst/>
          </a:prstGeom>
          <a:noFill/>
          <a:ln>
            <a:noFill/>
          </a:ln>
        </p:spPr>
      </p:pic>
      <p:sp>
        <p:nvSpPr>
          <p:cNvPr id="373" name="Google Shape;373;p59"/>
          <p:cNvSpPr txBox="1"/>
          <p:nvPr/>
        </p:nvSpPr>
        <p:spPr>
          <a:xfrm>
            <a:off x="0" y="0"/>
            <a:ext cx="3048000" cy="6858000"/>
          </a:xfrm>
          <a:prstGeom prst="rect">
            <a:avLst/>
          </a:prstGeom>
          <a:solidFill>
            <a:srgbClr val="EF4803">
              <a:alpha val="8196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Millions of people enjoy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science and nature.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Thousands of scientists need volunteers.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700"/>
              <a:buFont typeface="Arial"/>
              <a:buNone/>
            </a:pPr>
            <a:r>
              <a:rPr lang="en-US" sz="2800" b="0" i="1" u="none" strike="noStrike" cap="none">
                <a:solidFill>
                  <a:schemeClr val="lt1"/>
                </a:solidFill>
                <a:latin typeface="Helvetica Neue"/>
                <a:ea typeface="Helvetica Neue"/>
                <a:cs typeface="Helvetica Neue"/>
                <a:sym typeface="Helvetica Neue"/>
              </a:rPr>
              <a:t>But they can’t find each other</a:t>
            </a:r>
            <a:r>
              <a:rPr lang="en-US" sz="2800" b="0"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0" descr="Woman holding butterfly"/>
          <p:cNvPicPr preferRelativeResize="0"/>
          <p:nvPr/>
        </p:nvPicPr>
        <p:blipFill rotWithShape="1">
          <a:blip r:embed="rId3">
            <a:alphaModFix/>
          </a:blip>
          <a:srcRect r="12503"/>
          <a:stretch/>
        </p:blipFill>
        <p:spPr>
          <a:xfrm>
            <a:off x="0" y="0"/>
            <a:ext cx="9144002" cy="6857999"/>
          </a:xfrm>
          <a:prstGeom prst="rect">
            <a:avLst/>
          </a:prstGeom>
          <a:noFill/>
          <a:ln>
            <a:noFill/>
          </a:ln>
        </p:spPr>
      </p:pic>
      <p:sp>
        <p:nvSpPr>
          <p:cNvPr id="380" name="Google Shape;380;p60"/>
          <p:cNvSpPr txBox="1"/>
          <p:nvPr/>
        </p:nvSpPr>
        <p:spPr>
          <a:xfrm>
            <a:off x="0" y="0"/>
            <a:ext cx="3048000" cy="6934200"/>
          </a:xfrm>
          <a:prstGeom prst="rect">
            <a:avLst/>
          </a:prstGeom>
          <a:solidFill>
            <a:srgbClr val="EF4803">
              <a:alpha val="8157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r" rtl="0">
              <a:lnSpc>
                <a:spcPct val="100000"/>
              </a:lnSpc>
              <a:spcBef>
                <a:spcPts val="50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r>
              <a:rPr lang="en-US" sz="2800">
                <a:solidFill>
                  <a:schemeClr val="lt1"/>
                </a:solidFill>
                <a:latin typeface="Helvetica Neue"/>
                <a:ea typeface="Helvetica Neue"/>
                <a:cs typeface="Helvetica Neue"/>
                <a:sym typeface="Helvetica Neue"/>
              </a:rPr>
              <a:t>Libraries can </a:t>
            </a:r>
            <a:r>
              <a:rPr lang="en-US" sz="2800" b="0" i="0" u="none" strike="noStrike" cap="none">
                <a:solidFill>
                  <a:schemeClr val="lt1"/>
                </a:solidFill>
                <a:latin typeface="Helvetica Neue"/>
                <a:ea typeface="Helvetica Neue"/>
                <a:cs typeface="Helvetica Neue"/>
                <a:sym typeface="Helvetica Neue"/>
              </a:rPr>
              <a:t>connect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regular people to</a:t>
            </a: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real science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lt1"/>
              </a:buClr>
              <a:buSzPts val="700"/>
              <a:buFont typeface="Arial"/>
              <a:buNone/>
            </a:pPr>
            <a:r>
              <a:rPr lang="en-US" sz="2800" b="0" i="0" u="none" strike="noStrike" cap="none">
                <a:solidFill>
                  <a:schemeClr val="lt1"/>
                </a:solidFill>
                <a:latin typeface="Helvetica Neue"/>
                <a:ea typeface="Helvetica Neue"/>
                <a:cs typeface="Helvetica Neue"/>
                <a:sym typeface="Helvetica Neue"/>
              </a:rPr>
              <a:t>they can do.</a:t>
            </a: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endParaRPr sz="2800">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r>
              <a:rPr lang="en-US" sz="2800">
                <a:solidFill>
                  <a:schemeClr val="lt1"/>
                </a:solidFill>
                <a:latin typeface="Helvetica Neue"/>
                <a:ea typeface="Helvetica Neue"/>
                <a:cs typeface="Helvetica Neue"/>
                <a:sym typeface="Helvetica Neue"/>
              </a:rPr>
              <a:t>And advance scientific research in the process!</a:t>
            </a:r>
            <a:r>
              <a:rPr lang="en-US" sz="2800" b="0" i="0" u="none" strike="noStrike" cap="none">
                <a:solidFill>
                  <a:schemeClr val="lt1"/>
                </a:solidFill>
                <a:latin typeface="Helvetica Neue"/>
                <a:ea typeface="Helvetica Neue"/>
                <a:cs typeface="Helvetica Neue"/>
                <a:sym typeface="Helvetica Neue"/>
              </a:rPr>
              <a:t> </a:t>
            </a: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endParaRPr sz="2800">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endParaRPr sz="2800">
              <a:solidFill>
                <a:schemeClr val="lt1"/>
              </a:solidFill>
              <a:latin typeface="Helvetica Neue"/>
              <a:ea typeface="Helvetica Neue"/>
              <a:cs typeface="Helvetica Neue"/>
              <a:sym typeface="Helvetica Neue"/>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1" u="none" strike="noStrike" cap="none">
              <a:solidFill>
                <a:schemeClr val="lt1"/>
              </a:solidFill>
              <a:latin typeface="Arial"/>
              <a:ea typeface="Arial"/>
              <a:cs typeface="Arial"/>
              <a:sym typeface="Arial"/>
            </a:endParaRPr>
          </a:p>
        </p:txBody>
      </p:sp>
    </p:spTree>
  </p:cSld>
  <p:clrMapOvr>
    <a:masterClrMapping/>
  </p:clrMapOvr>
  <p:transition spd="slow">
    <p:fade thruBlk="1"/>
  </p:transition>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2328</Words>
  <Application>Microsoft Office PowerPoint</Application>
  <PresentationFormat>On-screen Show (4:3)</PresentationFormat>
  <Paragraphs>351</Paragraphs>
  <Slides>46</Slides>
  <Notes>46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46</vt:i4>
      </vt:variant>
    </vt:vector>
  </HeadingPairs>
  <TitlesOfParts>
    <vt:vector size="58" baseType="lpstr">
      <vt:lpstr>Roboto</vt:lpstr>
      <vt:lpstr>Abril Fatface</vt:lpstr>
      <vt:lpstr>Times New Roman</vt:lpstr>
      <vt:lpstr>Calibri</vt:lpstr>
      <vt:lpstr>Helvetica Neue</vt:lpstr>
      <vt:lpstr>Lato</vt:lpstr>
      <vt:lpstr>Federo</vt:lpstr>
      <vt:lpstr>Arial</vt:lpstr>
      <vt:lpstr>Office Theme</vt:lpstr>
      <vt:lpstr>1_Custom Design</vt:lpstr>
      <vt:lpstr>2_Custom Design</vt:lpstr>
      <vt:lpstr>Office Theme</vt:lpstr>
      <vt:lpstr>Want to view a recording of this webinar?</vt:lpstr>
      <vt:lpstr>Citizen Science Month (and Beyond!) at Your Library</vt:lpstr>
      <vt:lpstr>Facilitator Introduction</vt:lpstr>
      <vt:lpstr>Today’s Agenda</vt:lpstr>
      <vt:lpstr>PowerPoint Presentation</vt:lpstr>
      <vt:lpstr>What is Citizen Science?</vt:lpstr>
      <vt:lpstr>PowerPoint Presentation</vt:lpstr>
      <vt:lpstr>PowerPoint Presentation</vt:lpstr>
      <vt:lpstr>PowerPoint Presentation</vt:lpstr>
      <vt:lpstr>Someone you know is a  CITIZEN SCIENTIST</vt:lpstr>
      <vt:lpstr>PowerPoint Presentation</vt:lpstr>
      <vt:lpstr>PowerPoint Presentation</vt:lpstr>
      <vt:lpstr>PowerPoint Presentation</vt:lpstr>
      <vt:lpstr>PowerPoint Presentation</vt:lpstr>
      <vt:lpstr>PowerPoint Presentation</vt:lpstr>
      <vt:lpstr>PowerPoint Presentation</vt:lpstr>
      <vt:lpstr>Libraries as  Community Hubs  for Citizen Science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Want to view a recording of this webinar?</dc:title>
  <cp:lastModifiedBy>Caroline Nickerson</cp:lastModifiedBy>
  <cp:revision>1</cp:revision>
  <dcterms:modified xsi:type="dcterms:W3CDTF">2020-02-05T11:41:50Z</dcterms:modified>
</cp:coreProperties>
</file>