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9144000" cy="6858000" type="screen4x3"/>
  <p:notesSz cx="6858000" cy="9144000"/>
  <p:embeddedFontLst>
    <p:embeddedFont>
      <p:font typeface="Calibri" panose="020F0502020204030204" pitchFamily="34" charset="0"/>
      <p:regular r:id="rId29"/>
      <p:bold r:id="rId30"/>
      <p:italic r:id="rId31"/>
      <p:boldItalic r:id="rId32"/>
    </p:embeddedFont>
    <p:embeddedFont>
      <p:font typeface="Helvetica Neue" panose="020B0604020202020204" charset="0"/>
      <p:regular r:id="rId33"/>
      <p:bold r:id="rId34"/>
      <p:italic r:id="rId35"/>
      <p:boldItalic r:id="rId36"/>
    </p:embeddedFont>
    <p:embeddedFont>
      <p:font typeface="Lato" panose="020F0502020204030203" pitchFamily="34" charset="0"/>
      <p:regular r:id="rId37"/>
      <p:bold r:id="rId38"/>
      <p:italic r:id="rId39"/>
      <p:boldItalic r:id="rId40"/>
    </p:embeddedFont>
    <p:embeddedFont>
      <p:font typeface="Roboto" panose="02000000000000000000" pitchFamily="2"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140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799" cy="4572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2" y="0"/>
            <a:ext cx="2971799" cy="457200"/>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
        <p:nvSpPr>
          <p:cNvPr id="6" name="Google Shape;6;n"/>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1"/>
            <a:ext cx="2971799" cy="4572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2" y="8685211"/>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a:t>
            </a:fld>
            <a:endParaRPr sz="1200" b="0" i="0" u="none" strike="noStrike" cap="none">
              <a:solidFill>
                <a:srgbClr val="000000"/>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www.scistarter.com/" TargetMode="External"/><Relationship Id="rId3" Type="http://schemas.openxmlformats.org/officeDocument/2006/relationships/hyperlink" Target="https://scistarter.com/project/1051-Wisconsins-Water-Action-Volunteers" TargetMode="External"/><Relationship Id="rId7" Type="http://schemas.openxmlformats.org/officeDocument/2006/relationships/hyperlink" Target="https://scistarter.com/project/1014-Stall-Catchers-by-EyesOnALZ"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scistarter.com/project/16830-GLOBE-Observer-Clouds" TargetMode="External"/><Relationship Id="rId5" Type="http://schemas.openxmlformats.org/officeDocument/2006/relationships/hyperlink" Target="https://scistarter.com/project/564-Journey-North" TargetMode="External"/><Relationship Id="rId4" Type="http://schemas.openxmlformats.org/officeDocument/2006/relationships/hyperlink" Target="https://scistarter.com/project/715-AirCasting"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6e9a86f204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6e9a86f20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g6e9a86f204_0_0:notes"/>
          <p:cNvSpPr txBox="1">
            <a:spLocks noGrp="1"/>
          </p:cNvSpPr>
          <p:nvPr>
            <p:ph type="sldNum" idx="12"/>
          </p:nvPr>
        </p:nvSpPr>
        <p:spPr>
          <a:xfrm>
            <a:off x="3884612" y="8685211"/>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300"/>
              <a:buFont typeface="Calibri"/>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63a464d6fe_0_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63a464d6fe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g63a464d6fe_0_95:notes"/>
          <p:cNvSpPr txBox="1">
            <a:spLocks noGrp="1"/>
          </p:cNvSpPr>
          <p:nvPr>
            <p:ph type="sldNum" idx="12"/>
          </p:nvPr>
        </p:nvSpPr>
        <p:spPr>
          <a:xfrm>
            <a:off x="3884612" y="8685211"/>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300"/>
              <a:buFont typeface="Calibri"/>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63a464d6fe_0_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
        <p:nvSpPr>
          <p:cNvPr id="169" name="Google Shape;169;g63a464d6fe_0_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endParaRPr/>
          </a:p>
        </p:txBody>
      </p:sp>
      <p:sp>
        <p:nvSpPr>
          <p:cNvPr id="170" name="Google Shape;170;g63a464d6fe_0_69:notes"/>
          <p:cNvSpPr txBox="1">
            <a:spLocks noGrp="1"/>
          </p:cNvSpPr>
          <p:nvPr>
            <p:ph type="sldNum" idx="12"/>
          </p:nvPr>
        </p:nvSpPr>
        <p:spPr>
          <a:xfrm>
            <a:off x="3884612" y="8685211"/>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300"/>
              <a:buFont typeface="Calibri"/>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1: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200"/>
              <a:buFont typeface="Arial"/>
              <a:buNone/>
            </a:pPr>
            <a:endParaRPr sz="1200" b="0" i="0" u="none" strike="noStrike" cap="none">
              <a:solidFill>
                <a:schemeClr val="dk1"/>
              </a:solidFill>
              <a:latin typeface="Arial"/>
              <a:ea typeface="Arial"/>
              <a:cs typeface="Arial"/>
              <a:sym typeface="Arial"/>
            </a:endParaRPr>
          </a:p>
        </p:txBody>
      </p:sp>
      <p:sp>
        <p:nvSpPr>
          <p:cNvPr id="176" name="Google Shape;176;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8: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endParaRPr/>
          </a:p>
        </p:txBody>
      </p:sp>
      <p:sp>
        <p:nvSpPr>
          <p:cNvPr id="182" name="Google Shape;182;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
        <p:nvSpPr>
          <p:cNvPr id="217" name="Google Shape;217;p19: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ctr" anchorCtr="0">
            <a:noAutofit/>
          </a:bodyPr>
          <a:lstStyle/>
          <a:p>
            <a:pPr marL="457200" marR="0" lvl="0" indent="-228600" algn="l" rtl="0">
              <a:lnSpc>
                <a:spcPct val="100000"/>
              </a:lnSpc>
              <a:spcBef>
                <a:spcPts val="0"/>
              </a:spcBef>
              <a:spcAft>
                <a:spcPts val="0"/>
              </a:spcAft>
              <a:buSzPts val="1400"/>
              <a:buNone/>
            </a:pPr>
            <a:endParaRPr/>
          </a:p>
        </p:txBody>
      </p:sp>
      <p:sp>
        <p:nvSpPr>
          <p:cNvPr id="218" name="Google Shape;218;p19:notes"/>
          <p:cNvSpPr txBox="1">
            <a:spLocks noGrp="1"/>
          </p:cNvSpPr>
          <p:nvPr>
            <p:ph type="sldNum" idx="12"/>
          </p:nvPr>
        </p:nvSpPr>
        <p:spPr>
          <a:xfrm>
            <a:off x="3884612" y="8685211"/>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63a464d6fe_0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endParaRPr/>
          </a:p>
        </p:txBody>
      </p:sp>
      <p:sp>
        <p:nvSpPr>
          <p:cNvPr id="223" name="Google Shape;223;g63a464d6fe_0_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76602756e5_0_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76602756e5_0_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g76602756e5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6c4f3182d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g6c4f3182d4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6c4f3182d4_0_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6c4f3182d4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g6c4f3182d4_0_87:notes"/>
          <p:cNvSpPr txBox="1">
            <a:spLocks noGrp="1"/>
          </p:cNvSpPr>
          <p:nvPr>
            <p:ph type="sldNum" idx="12"/>
          </p:nvPr>
        </p:nvSpPr>
        <p:spPr>
          <a:xfrm>
            <a:off x="3884612" y="8685211"/>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300"/>
              <a:buFont typeface="Calibri"/>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63a464d6fe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endParaRPr/>
          </a:p>
        </p:txBody>
      </p:sp>
      <p:sp>
        <p:nvSpPr>
          <p:cNvPr id="251" name="Google Shape;251;g63a464d6fe_0_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6c4f3182d4_0_3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94" name="Google Shape;94;g6c4f3182d4_0_392:notes"/>
          <p:cNvSpPr txBox="1">
            <a:spLocks noGrp="1"/>
          </p:cNvSpPr>
          <p:nvPr>
            <p:ph type="body" idx="1"/>
          </p:nvPr>
        </p:nvSpPr>
        <p:spPr>
          <a:xfrm>
            <a:off x="685800" y="4343400"/>
            <a:ext cx="5486400" cy="4114800"/>
          </a:xfrm>
          <a:prstGeom prst="rect">
            <a:avLst/>
          </a:prstGeom>
          <a:noFill/>
          <a:ln w="9525" cap="flat" cmpd="sng">
            <a:solidFill>
              <a:srgbClr val="000000"/>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endParaRPr sz="1200" b="0" i="0" u="none" strike="noStrike" cap="none">
              <a:solidFill>
                <a:schemeClr val="dk1"/>
              </a:solidFill>
              <a:latin typeface="Arial"/>
              <a:ea typeface="Arial"/>
              <a:cs typeface="Arial"/>
              <a:sym typeface="Arial"/>
            </a:endParaRPr>
          </a:p>
        </p:txBody>
      </p:sp>
      <p:sp>
        <p:nvSpPr>
          <p:cNvPr id="95" name="Google Shape;95;g6c4f3182d4_0_392:notes"/>
          <p:cNvSpPr txBox="1"/>
          <p:nvPr/>
        </p:nvSpPr>
        <p:spPr>
          <a:xfrm>
            <a:off x="3884612" y="8685211"/>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6c4f3182d4_0_26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6c4f3182d4_0_26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t>Caroline?</a:t>
            </a:r>
            <a:endParaRPr/>
          </a:p>
        </p:txBody>
      </p:sp>
      <p:sp>
        <p:nvSpPr>
          <p:cNvPr id="260" name="Google Shape;260;g6c4f3182d4_0_26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6c4f3182d4_0_1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
        <p:nvSpPr>
          <p:cNvPr id="266" name="Google Shape;266;g6c4f3182d4_0_1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457200" marR="0" lvl="0" indent="-228600" algn="l" rtl="0">
              <a:lnSpc>
                <a:spcPct val="100000"/>
              </a:lnSpc>
              <a:spcBef>
                <a:spcPts val="0"/>
              </a:spcBef>
              <a:spcAft>
                <a:spcPts val="0"/>
              </a:spcAft>
              <a:buSzPts val="1400"/>
              <a:buNone/>
            </a:pPr>
            <a:r>
              <a:rPr lang="en-US"/>
              <a:t>Second way to volunteer: Citizen Science month </a:t>
            </a:r>
            <a:endParaRPr/>
          </a:p>
        </p:txBody>
      </p:sp>
      <p:sp>
        <p:nvSpPr>
          <p:cNvPr id="267" name="Google Shape;267;g6c4f3182d4_0_168:notes"/>
          <p:cNvSpPr txBox="1">
            <a:spLocks noGrp="1"/>
          </p:cNvSpPr>
          <p:nvPr>
            <p:ph type="sldNum" idx="12"/>
          </p:nvPr>
        </p:nvSpPr>
        <p:spPr>
          <a:xfrm>
            <a:off x="3884612" y="8685211"/>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6c4f3182d4_0_4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6c4f3182d4_0_4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g6c4f3182d4_0_474:notes"/>
          <p:cNvSpPr txBox="1">
            <a:spLocks noGrp="1"/>
          </p:cNvSpPr>
          <p:nvPr>
            <p:ph type="sldNum" idx="12"/>
          </p:nvPr>
        </p:nvSpPr>
        <p:spPr>
          <a:xfrm>
            <a:off x="3884612" y="8685211"/>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300"/>
              <a:buFont typeface="Calibri"/>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63a464d6fe_0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endParaRPr/>
          </a:p>
        </p:txBody>
      </p:sp>
      <p:sp>
        <p:nvSpPr>
          <p:cNvPr id="282" name="Google Shape;282;g63a464d6fe_0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76602756e5_0_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
        <p:nvSpPr>
          <p:cNvPr id="291" name="Google Shape;291;g76602756e5_0_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457200" marR="0" lvl="0" indent="-228600" algn="l" rtl="0">
              <a:lnSpc>
                <a:spcPct val="100000"/>
              </a:lnSpc>
              <a:spcBef>
                <a:spcPts val="0"/>
              </a:spcBef>
              <a:spcAft>
                <a:spcPts val="0"/>
              </a:spcAft>
              <a:buSzPts val="1400"/>
              <a:buNone/>
            </a:pPr>
            <a:endParaRPr/>
          </a:p>
        </p:txBody>
      </p:sp>
      <p:sp>
        <p:nvSpPr>
          <p:cNvPr id="292" name="Google Shape;292;g76602756e5_0_70:notes"/>
          <p:cNvSpPr txBox="1">
            <a:spLocks noGrp="1"/>
          </p:cNvSpPr>
          <p:nvPr>
            <p:ph type="sldNum" idx="12"/>
          </p:nvPr>
        </p:nvSpPr>
        <p:spPr>
          <a:xfrm>
            <a:off x="3884612" y="8685211"/>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36: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endParaRPr/>
          </a:p>
        </p:txBody>
      </p:sp>
      <p:sp>
        <p:nvSpPr>
          <p:cNvPr id="332" name="Google Shape;332;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76602756e5_0_1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76602756e5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g76602756e5_0_162:notes"/>
          <p:cNvSpPr txBox="1">
            <a:spLocks noGrp="1"/>
          </p:cNvSpPr>
          <p:nvPr>
            <p:ph type="sldNum" idx="12"/>
          </p:nvPr>
        </p:nvSpPr>
        <p:spPr>
          <a:xfrm>
            <a:off x="3884612" y="8685211"/>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300"/>
              <a:buFont typeface="Calibri"/>
              <a:buNone/>
            </a:pPr>
            <a:fld id="{00000000-1234-1234-1234-123412341234}" type="slidenum">
              <a:rPr lang="en-US"/>
              <a:t>26</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102" name="Google Shape;102;p2:notes"/>
          <p:cNvSpPr txBox="1">
            <a:spLocks noGrp="1"/>
          </p:cNvSpPr>
          <p:nvPr>
            <p:ph type="body" idx="1"/>
          </p:nvPr>
        </p:nvSpPr>
        <p:spPr>
          <a:xfrm>
            <a:off x="685800" y="4343400"/>
            <a:ext cx="5486399" cy="4114800"/>
          </a:xfrm>
          <a:prstGeom prst="rect">
            <a:avLst/>
          </a:prstGeom>
          <a:noFill/>
          <a:ln w="9525" cap="flat" cmpd="sng">
            <a:solidFill>
              <a:srgbClr val="000000"/>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endParaRPr sz="1200" b="0" i="0" u="none" strike="noStrike" cap="none">
              <a:solidFill>
                <a:schemeClr val="dk1"/>
              </a:solidFill>
              <a:latin typeface="Arial"/>
              <a:ea typeface="Arial"/>
              <a:cs typeface="Arial"/>
              <a:sym typeface="Arial"/>
            </a:endParaRPr>
          </a:p>
        </p:txBody>
      </p:sp>
      <p:sp>
        <p:nvSpPr>
          <p:cNvPr id="103" name="Google Shape;103;p2:notes"/>
          <p:cNvSpPr txBox="1"/>
          <p:nvPr/>
        </p:nvSpPr>
        <p:spPr>
          <a:xfrm>
            <a:off x="3884612" y="8685211"/>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109" name="Google Shape;109;p3:notes"/>
          <p:cNvSpPr txBox="1">
            <a:spLocks noGrp="1"/>
          </p:cNvSpPr>
          <p:nvPr>
            <p:ph type="body" idx="1"/>
          </p:nvPr>
        </p:nvSpPr>
        <p:spPr>
          <a:xfrm>
            <a:off x="685800" y="4343400"/>
            <a:ext cx="5486399" cy="4114800"/>
          </a:xfrm>
          <a:prstGeom prst="rect">
            <a:avLst/>
          </a:prstGeom>
          <a:noFill/>
          <a:ln w="9525" cap="flat" cmpd="sng">
            <a:solidFill>
              <a:srgbClr val="000000"/>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endParaRPr sz="1200" b="0" i="0" u="none" strike="noStrike" cap="none">
              <a:solidFill>
                <a:schemeClr val="dk1"/>
              </a:solidFill>
              <a:latin typeface="Arial"/>
              <a:ea typeface="Arial"/>
              <a:cs typeface="Arial"/>
              <a:sym typeface="Arial"/>
            </a:endParaRPr>
          </a:p>
        </p:txBody>
      </p:sp>
      <p:sp>
        <p:nvSpPr>
          <p:cNvPr id="110" name="Google Shape;110;p3:notes"/>
          <p:cNvSpPr txBox="1"/>
          <p:nvPr/>
        </p:nvSpPr>
        <p:spPr>
          <a:xfrm>
            <a:off x="3884612" y="8685211"/>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116" name="Google Shape;116;p4:notes"/>
          <p:cNvSpPr txBox="1">
            <a:spLocks noGrp="1"/>
          </p:cNvSpPr>
          <p:nvPr>
            <p:ph type="body" idx="1"/>
          </p:nvPr>
        </p:nvSpPr>
        <p:spPr>
          <a:xfrm>
            <a:off x="685800" y="4343400"/>
            <a:ext cx="5486399" cy="4114800"/>
          </a:xfrm>
          <a:prstGeom prst="rect">
            <a:avLst/>
          </a:prstGeom>
          <a:noFill/>
          <a:ln w="9525" cap="flat" cmpd="sng">
            <a:solidFill>
              <a:srgbClr val="000000"/>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endParaRPr sz="1200" b="0" i="0" u="none" strike="noStrike" cap="none">
              <a:solidFill>
                <a:schemeClr val="dk1"/>
              </a:solidFill>
              <a:latin typeface="Arial"/>
              <a:ea typeface="Arial"/>
              <a:cs typeface="Arial"/>
              <a:sym typeface="Arial"/>
            </a:endParaRPr>
          </a:p>
        </p:txBody>
      </p:sp>
      <p:sp>
        <p:nvSpPr>
          <p:cNvPr id="117" name="Google Shape;117;p4:notes"/>
          <p:cNvSpPr txBox="1"/>
          <p:nvPr/>
        </p:nvSpPr>
        <p:spPr>
          <a:xfrm>
            <a:off x="3884612" y="8685211"/>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63a464d6fe_0_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63a464d6fe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g63a464d6fe_0_88:notes"/>
          <p:cNvSpPr txBox="1">
            <a:spLocks noGrp="1"/>
          </p:cNvSpPr>
          <p:nvPr>
            <p:ph type="sldNum" idx="12"/>
          </p:nvPr>
        </p:nvSpPr>
        <p:spPr>
          <a:xfrm>
            <a:off x="3884612" y="8685211"/>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300"/>
              <a:buFont typeface="Calibri"/>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135" name="Google Shape;135;p5:notes"/>
          <p:cNvSpPr txBox="1">
            <a:spLocks noGrp="1"/>
          </p:cNvSpPr>
          <p:nvPr>
            <p:ph type="body" idx="1"/>
          </p:nvPr>
        </p:nvSpPr>
        <p:spPr>
          <a:xfrm>
            <a:off x="685800" y="4343400"/>
            <a:ext cx="5486399" cy="4114800"/>
          </a:xfrm>
          <a:prstGeom prst="rect">
            <a:avLst/>
          </a:prstGeom>
          <a:noFill/>
          <a:ln w="9525" cap="flat" cmpd="sng">
            <a:solidFill>
              <a:srgbClr val="000000"/>
            </a:solidFill>
            <a:prstDash val="solid"/>
            <a:miter lim="8000"/>
            <a:headEnd type="none" w="sm" len="sm"/>
            <a:tailEnd type="none" w="sm" len="sm"/>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a:latin typeface="Times New Roman"/>
                <a:ea typeface="Times New Roman"/>
                <a:cs typeface="Times New Roman"/>
                <a:sym typeface="Times New Roman"/>
              </a:rPr>
              <a:t>Citizen science enables people from all walks of life to participate in formal and informal scientific research. Millions of people help scientists </a:t>
            </a:r>
            <a:r>
              <a:rPr lang="en-US" u="sng">
                <a:solidFill>
                  <a:schemeClr val="hlink"/>
                </a:solidFill>
                <a:latin typeface="Times New Roman"/>
                <a:ea typeface="Times New Roman"/>
                <a:cs typeface="Times New Roman"/>
                <a:sym typeface="Times New Roman"/>
                <a:hlinkClick r:id="rId3"/>
              </a:rPr>
              <a:t>monitor</a:t>
            </a:r>
            <a:r>
              <a:rPr lang="en-US">
                <a:latin typeface="Times New Roman"/>
                <a:ea typeface="Times New Roman"/>
                <a:cs typeface="Times New Roman"/>
                <a:sym typeface="Times New Roman"/>
              </a:rPr>
              <a:t> our nation’s rivers, streams and lakes, </a:t>
            </a:r>
            <a:r>
              <a:rPr lang="en-US" u="sng">
                <a:solidFill>
                  <a:schemeClr val="hlink"/>
                </a:solidFill>
                <a:latin typeface="Times New Roman"/>
                <a:ea typeface="Times New Roman"/>
                <a:cs typeface="Times New Roman"/>
                <a:sym typeface="Times New Roman"/>
                <a:hlinkClick r:id="rId4"/>
              </a:rPr>
              <a:t>measure air quality</a:t>
            </a:r>
            <a:r>
              <a:rPr lang="en-US">
                <a:latin typeface="Times New Roman"/>
                <a:ea typeface="Times New Roman"/>
                <a:cs typeface="Times New Roman"/>
                <a:sym typeface="Times New Roman"/>
              </a:rPr>
              <a:t> in their communities and homes, </a:t>
            </a:r>
            <a:r>
              <a:rPr lang="en-US" u="sng">
                <a:solidFill>
                  <a:schemeClr val="hlink"/>
                </a:solidFill>
                <a:latin typeface="Times New Roman"/>
                <a:ea typeface="Times New Roman"/>
                <a:cs typeface="Times New Roman"/>
                <a:sym typeface="Times New Roman"/>
                <a:hlinkClick r:id="rId5"/>
              </a:rPr>
              <a:t>track the migratory paths</a:t>
            </a:r>
            <a:r>
              <a:rPr lang="en-US">
                <a:latin typeface="Times New Roman"/>
                <a:ea typeface="Times New Roman"/>
                <a:cs typeface="Times New Roman"/>
                <a:sym typeface="Times New Roman"/>
              </a:rPr>
              <a:t> of species,  </a:t>
            </a:r>
            <a:r>
              <a:rPr lang="en-US" u="sng">
                <a:solidFill>
                  <a:schemeClr val="hlink"/>
                </a:solidFill>
                <a:latin typeface="Times New Roman"/>
                <a:ea typeface="Times New Roman"/>
                <a:cs typeface="Times New Roman"/>
                <a:sym typeface="Times New Roman"/>
                <a:hlinkClick r:id="rId6"/>
              </a:rPr>
              <a:t>ground-truth satellite data</a:t>
            </a:r>
            <a:r>
              <a:rPr lang="en-US">
                <a:latin typeface="Times New Roman"/>
                <a:ea typeface="Times New Roman"/>
                <a:cs typeface="Times New Roman"/>
                <a:sym typeface="Times New Roman"/>
              </a:rPr>
              <a:t>, and even </a:t>
            </a:r>
            <a:r>
              <a:rPr lang="en-US" u="sng">
                <a:solidFill>
                  <a:schemeClr val="hlink"/>
                </a:solidFill>
                <a:latin typeface="Times New Roman"/>
                <a:ea typeface="Times New Roman"/>
                <a:cs typeface="Times New Roman"/>
                <a:sym typeface="Times New Roman"/>
                <a:hlinkClick r:id="rId7"/>
              </a:rPr>
              <a:t>accelerate Alzheimer’s research</a:t>
            </a:r>
            <a:r>
              <a:rPr lang="en-US">
                <a:latin typeface="Times New Roman"/>
                <a:ea typeface="Times New Roman"/>
                <a:cs typeface="Times New Roman"/>
                <a:sym typeface="Times New Roman"/>
              </a:rPr>
              <a:t> through online games. More than 2,000 projects, organized by universities, federal agencies, and community groups, are searchable on </a:t>
            </a:r>
            <a:r>
              <a:rPr lang="en-US" u="sng">
                <a:solidFill>
                  <a:schemeClr val="hlink"/>
                </a:solidFill>
                <a:latin typeface="Times New Roman"/>
                <a:ea typeface="Times New Roman"/>
                <a:cs typeface="Times New Roman"/>
                <a:sym typeface="Times New Roman"/>
                <a:hlinkClick r:id="rId8"/>
              </a:rPr>
              <a:t>SciStarter.org.</a:t>
            </a:r>
            <a:r>
              <a:rPr lang="en-US">
                <a:latin typeface="Times New Roman"/>
                <a:ea typeface="Times New Roman"/>
                <a:cs typeface="Times New Roman"/>
                <a:sym typeface="Times New Roman"/>
              </a:rPr>
              <a:t> With topics ranging from Astronomy to Zoology, there’s something for everyone!  Join SciStarter to find, join, and keep track of your contributions to all types of citizen science projects and events. </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100"/>
              <a:buFont typeface="Arial"/>
              <a:buNone/>
            </a:pPr>
            <a:endParaRPr>
              <a:latin typeface="Times New Roman"/>
              <a:ea typeface="Times New Roman"/>
              <a:cs typeface="Times New Roman"/>
              <a:sym typeface="Times New Roman"/>
            </a:endParaRPr>
          </a:p>
          <a:p>
            <a:pPr marL="0" lvl="0" indent="0" algn="l" rtl="0">
              <a:lnSpc>
                <a:spcPct val="100000"/>
              </a:lnSpc>
              <a:spcBef>
                <a:spcPts val="0"/>
              </a:spcBef>
              <a:spcAft>
                <a:spcPts val="0"/>
              </a:spcAft>
              <a:buClr>
                <a:schemeClr val="dk1"/>
              </a:buClr>
              <a:buSzPts val="1100"/>
              <a:buFont typeface="Arial"/>
              <a:buNone/>
            </a:pPr>
            <a:endParaRPr/>
          </a:p>
        </p:txBody>
      </p:sp>
      <p:sp>
        <p:nvSpPr>
          <p:cNvPr id="136" name="Google Shape;136;p5:notes"/>
          <p:cNvSpPr txBox="1"/>
          <p:nvPr/>
        </p:nvSpPr>
        <p:spPr>
          <a:xfrm>
            <a:off x="3884612" y="8685211"/>
            <a:ext cx="2971799"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3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6:notes"/>
          <p:cNvSpPr txBox="1">
            <a:spLocks noGrp="1"/>
          </p:cNvSpPr>
          <p:nvPr>
            <p:ph type="body" idx="1"/>
          </p:nvPr>
        </p:nvSpPr>
        <p:spPr>
          <a:xfrm>
            <a:off x="685800" y="4343400"/>
            <a:ext cx="5486399"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endParaRPr/>
          </a:p>
        </p:txBody>
      </p:sp>
      <p:sp>
        <p:nvSpPr>
          <p:cNvPr id="150" name="Google Shape;150;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
            <a:headEnd type="none" w="sm" len="sm"/>
            <a:tailEnd type="none" w="sm" len="sm"/>
          </a:ln>
        </p:spPr>
      </p:sp>
      <p:sp>
        <p:nvSpPr>
          <p:cNvPr id="155" name="Google Shape;155;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endParaRPr/>
          </a:p>
        </p:txBody>
      </p:sp>
      <p:sp>
        <p:nvSpPr>
          <p:cNvPr id="156" name="Google Shape;156;p10:notes"/>
          <p:cNvSpPr txBox="1">
            <a:spLocks noGrp="1"/>
          </p:cNvSpPr>
          <p:nvPr>
            <p:ph type="sldNum" idx="12"/>
          </p:nvPr>
        </p:nvSpPr>
        <p:spPr>
          <a:xfrm>
            <a:off x="3884612" y="8685211"/>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000000"/>
              </a:buClr>
              <a:buSzPts val="300"/>
              <a:buFont typeface="Calibri"/>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17" name="Google Shape;17;p2"/>
          <p:cNvSpPr txBox="1">
            <a:spLocks noGrp="1"/>
          </p:cNvSpPr>
          <p:nvPr>
            <p:ph type="body" idx="1"/>
          </p:nvPr>
        </p:nvSpPr>
        <p:spPr>
          <a:xfrm>
            <a:off x="457200" y="1600200"/>
            <a:ext cx="8229600" cy="4525963"/>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8" name="Google Shape;18;p2"/>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9" name="Google Shape;19;p2"/>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0" name="Google Shape;20;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74" name="Google Shape;74;p11"/>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5" name="Google Shape;75;p11"/>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6" name="Google Shape;76;p11"/>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7" name="Google Shape;77;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732337" y="2171700"/>
            <a:ext cx="5851525" cy="20574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80" name="Google Shape;80;p1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1" name="Google Shape;81;p12"/>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2" name="Google Shape;82;p12"/>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3" name="Google Shape;83;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84"/>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3" name="Google Shape;23;p3"/>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4" name="Google Shape;24;p3"/>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5" name="Google Shape;25;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6"/>
        <p:cNvGrpSpPr/>
        <p:nvPr/>
      </p:nvGrpSpPr>
      <p:grpSpPr>
        <a:xfrm>
          <a:off x="0" y="0"/>
          <a:ext cx="0" cy="0"/>
          <a:chOff x="0" y="0"/>
          <a:chExt cx="0" cy="0"/>
        </a:xfrm>
      </p:grpSpPr>
      <p:sp>
        <p:nvSpPr>
          <p:cNvPr id="27" name="Google Shape;27;p4"/>
          <p:cNvSpPr txBox="1">
            <a:spLocks noGrp="1"/>
          </p:cNvSpPr>
          <p:nvPr>
            <p:ph type="ctrTitle"/>
          </p:nvPr>
        </p:nvSpPr>
        <p:spPr>
          <a:xfrm>
            <a:off x="685800" y="2130425"/>
            <a:ext cx="7772400" cy="14700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8" name="Google Shape;28;p4"/>
          <p:cNvSpPr txBox="1">
            <a:spLocks noGrp="1"/>
          </p:cNvSpPr>
          <p:nvPr>
            <p:ph type="subTitle" idx="1"/>
          </p:nvPr>
        </p:nvSpPr>
        <p:spPr>
          <a:xfrm>
            <a:off x="1371600" y="3886200"/>
            <a:ext cx="6400800" cy="1752600"/>
          </a:xfrm>
          <a:prstGeom prst="rect">
            <a:avLst/>
          </a:prstGeom>
          <a:noFill/>
          <a:ln>
            <a:noFill/>
          </a:ln>
        </p:spPr>
        <p:txBody>
          <a:bodyPr spcFirstLastPara="1" wrap="square" lIns="91425" tIns="91425" rIns="91425" bIns="91425" anchor="t" anchorCtr="0">
            <a:noAutofit/>
          </a:bodyPr>
          <a:lstStyle>
            <a:lvl1pPr marR="0" lvl="0" algn="ctr">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9" name="Google Shape;29;p4"/>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0" name="Google Shape;30;p4"/>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1" name="Google Shape;31;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
        <p:cNvGrpSpPr/>
        <p:nvPr/>
      </p:nvGrpSpPr>
      <p:grpSpPr>
        <a:xfrm>
          <a:off x="0" y="0"/>
          <a:ext cx="0" cy="0"/>
          <a:chOff x="0" y="0"/>
          <a:chExt cx="0" cy="0"/>
        </a:xfrm>
      </p:grpSpPr>
      <p:sp>
        <p:nvSpPr>
          <p:cNvPr id="33" name="Google Shape;33;p5"/>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4" name="Google Shape;34;p5"/>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5" name="Google Shape;35;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722313" y="4406900"/>
            <a:ext cx="7772400" cy="1362075"/>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dk1"/>
              </a:buClr>
              <a:buSzPts val="4000"/>
              <a:buFont typeface="Calibri"/>
              <a:buNone/>
              <a:defRPr sz="4000" b="1"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38" name="Google Shape;38;p6"/>
          <p:cNvSpPr txBox="1">
            <a:spLocks noGrp="1"/>
          </p:cNvSpPr>
          <p:nvPr>
            <p:ph type="body" idx="1"/>
          </p:nvPr>
        </p:nvSpPr>
        <p:spPr>
          <a:xfrm>
            <a:off x="722313" y="2906713"/>
            <a:ext cx="7772400" cy="1500187"/>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a:lnSpc>
                <a:spcPct val="100000"/>
              </a:lnSpc>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a:lnSpc>
                <a:spcPct val="100000"/>
              </a:lnSpc>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9" name="Google Shape;39;p6"/>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0" name="Google Shape;40;p6"/>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1" name="Google Shape;41;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7"/>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44" name="Google Shape;44;p7"/>
          <p:cNvSpPr txBox="1">
            <a:spLocks noGrp="1"/>
          </p:cNvSpPr>
          <p:nvPr>
            <p:ph type="body" idx="1"/>
          </p:nvPr>
        </p:nvSpPr>
        <p:spPr>
          <a:xfrm>
            <a:off x="457200" y="1600200"/>
            <a:ext cx="4038600" cy="4525963"/>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5" name="Google Shape;45;p7"/>
          <p:cNvSpPr txBox="1">
            <a:spLocks noGrp="1"/>
          </p:cNvSpPr>
          <p:nvPr>
            <p:ph type="body" idx="2"/>
          </p:nvPr>
        </p:nvSpPr>
        <p:spPr>
          <a:xfrm>
            <a:off x="4648200" y="1600200"/>
            <a:ext cx="4038600" cy="4525963"/>
          </a:xfrm>
          <a:prstGeom prst="rect">
            <a:avLst/>
          </a:prstGeom>
          <a:noFill/>
          <a:ln>
            <a:noFill/>
          </a:ln>
        </p:spPr>
        <p:txBody>
          <a:bodyPr spcFirstLastPara="1" wrap="square" lIns="91425" tIns="91425" rIns="91425" bIns="91425" anchor="t" anchorCtr="0">
            <a:noAutofit/>
          </a:bodyPr>
          <a:lstStyle>
            <a:lvl1pPr marL="457200" marR="0" lvl="0"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 name="Google Shape;46;p7"/>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7" name="Google Shape;47;p7"/>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8" name="Google Shape;4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51" name="Google Shape;51;p8"/>
          <p:cNvSpPr txBox="1">
            <a:spLocks noGrp="1"/>
          </p:cNvSpPr>
          <p:nvPr>
            <p:ph type="body" idx="1"/>
          </p:nvPr>
        </p:nvSpPr>
        <p:spPr>
          <a:xfrm>
            <a:off x="457200" y="1535113"/>
            <a:ext cx="4040188" cy="639762"/>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a:lnSpc>
                <a:spcPct val="100000"/>
              </a:lnSpc>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a:lnSpc>
                <a:spcPct val="100000"/>
              </a:lnSpc>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2" name="Google Shape;52;p8"/>
          <p:cNvSpPr txBox="1">
            <a:spLocks noGrp="1"/>
          </p:cNvSpPr>
          <p:nvPr>
            <p:ph type="body" idx="2"/>
          </p:nvPr>
        </p:nvSpPr>
        <p:spPr>
          <a:xfrm>
            <a:off x="457200" y="2174875"/>
            <a:ext cx="4040188" cy="3951288"/>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3" name="Google Shape;53;p8"/>
          <p:cNvSpPr txBox="1">
            <a:spLocks noGrp="1"/>
          </p:cNvSpPr>
          <p:nvPr>
            <p:ph type="body" idx="3"/>
          </p:nvPr>
        </p:nvSpPr>
        <p:spPr>
          <a:xfrm>
            <a:off x="4645025" y="1535113"/>
            <a:ext cx="4041775" cy="639762"/>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a:lnSpc>
                <a:spcPct val="100000"/>
              </a:lnSpc>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a:lnSpc>
                <a:spcPct val="100000"/>
              </a:lnSpc>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4" name="Google Shape;54;p8"/>
          <p:cNvSpPr txBox="1">
            <a:spLocks noGrp="1"/>
          </p:cNvSpPr>
          <p:nvPr>
            <p:ph type="body" idx="4"/>
          </p:nvPr>
        </p:nvSpPr>
        <p:spPr>
          <a:xfrm>
            <a:off x="4645025" y="2174875"/>
            <a:ext cx="4041775" cy="3951288"/>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5" name="Google Shape;55;p8"/>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6" name="Google Shape;56;p8"/>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7" name="Google Shape;57;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457200" y="273050"/>
            <a:ext cx="3008313" cy="116205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60" name="Google Shape;60;p9"/>
          <p:cNvSpPr txBox="1">
            <a:spLocks noGrp="1"/>
          </p:cNvSpPr>
          <p:nvPr>
            <p:ph type="body" idx="1"/>
          </p:nvPr>
        </p:nvSpPr>
        <p:spPr>
          <a:xfrm>
            <a:off x="3575050" y="273050"/>
            <a:ext cx="5111750" cy="5853113"/>
          </a:xfrm>
          <a:prstGeom prst="rect">
            <a:avLst/>
          </a:prstGeom>
          <a:noFill/>
          <a:ln>
            <a:noFill/>
          </a:ln>
        </p:spPr>
        <p:txBody>
          <a:bodyPr spcFirstLastPara="1" wrap="square" lIns="91425" tIns="91425" rIns="91425" bIns="91425" anchor="t" anchorCtr="0">
            <a:noAutofit/>
          </a:bodyPr>
          <a:lstStyle>
            <a:lvl1pPr marL="457200" marR="0" lvl="0" indent="-431800" algn="l">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1" name="Google Shape;61;p9"/>
          <p:cNvSpPr txBox="1">
            <a:spLocks noGrp="1"/>
          </p:cNvSpPr>
          <p:nvPr>
            <p:ph type="body" idx="2"/>
          </p:nvPr>
        </p:nvSpPr>
        <p:spPr>
          <a:xfrm>
            <a:off x="457200" y="1435100"/>
            <a:ext cx="3008313" cy="4691063"/>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a:lnSpc>
                <a:spcPct val="100000"/>
              </a:lnSpc>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a:lnSpc>
                <a:spcPct val="100000"/>
              </a:lnSpc>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2" name="Google Shape;62;p9"/>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3" name="Google Shape;63;p9"/>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4" name="Google Shape;64;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1792288" y="4800600"/>
            <a:ext cx="5486400" cy="566738"/>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chemeClr val="dk1"/>
              </a:buClr>
              <a:buSzPts val="2000"/>
              <a:buFont typeface="Calibri"/>
              <a:buNone/>
              <a:defRPr sz="2000" b="1"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67" name="Google Shape;67;p10"/>
          <p:cNvSpPr>
            <a:spLocks noGrp="1"/>
          </p:cNvSpPr>
          <p:nvPr>
            <p:ph type="pic" idx="2"/>
          </p:nvPr>
        </p:nvSpPr>
        <p:spPr>
          <a:xfrm>
            <a:off x="1792288" y="612775"/>
            <a:ext cx="5486400" cy="41148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1792288" y="5367338"/>
            <a:ext cx="5486400" cy="804862"/>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a:lnSpc>
                <a:spcPct val="100000"/>
              </a:lnSpc>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a:lnSpc>
                <a:spcPct val="100000"/>
              </a:lnSpc>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9" name="Google Shape;69;p10"/>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0" name="Google Shape;70;p10"/>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1" name="Google Shape;71;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457200" y="1600200"/>
            <a:ext cx="8229600" cy="4525963"/>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 name="Google Shape;13;p1"/>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 name="Google Shape;14;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chemeClr val="dk1"/>
              </a:buClr>
              <a:buSzPts val="350"/>
              <a:buFont typeface="Arial"/>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youtube.com/watch?v=4Z-m8tPSl-c"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youtube.com/watch?v=-xFiSQ6nQ7U"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hyperlink" Target="http://www.youtube.com/watch?v=kRx2WmlcdZQ"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jpg"/><Relationship Id="rId18" Type="http://schemas.openxmlformats.org/officeDocument/2006/relationships/image" Target="../media/image38.png"/><Relationship Id="rId3" Type="http://schemas.openxmlformats.org/officeDocument/2006/relationships/image" Target="../media/image23.png"/><Relationship Id="rId7" Type="http://schemas.openxmlformats.org/officeDocument/2006/relationships/image" Target="../media/image27.jpg"/><Relationship Id="rId12" Type="http://schemas.openxmlformats.org/officeDocument/2006/relationships/image" Target="../media/image32.png"/><Relationship Id="rId17" Type="http://schemas.openxmlformats.org/officeDocument/2006/relationships/image" Target="../media/image37.jpg"/><Relationship Id="rId2" Type="http://schemas.openxmlformats.org/officeDocument/2006/relationships/notesSlide" Target="../notesSlides/notesSlide24.xml"/><Relationship Id="rId16"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jp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s://scistarter.org/nlm"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hyperlink" Target="http://www.youtube.com/watch?v=XLk03c6ypEc"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52750"/>
        </a:solidFill>
        <a:effectLst/>
      </p:bgPr>
    </p:bg>
    <p:spTree>
      <p:nvGrpSpPr>
        <p:cNvPr id="1" name="Shape 89"/>
        <p:cNvGrpSpPr/>
        <p:nvPr/>
      </p:nvGrpSpPr>
      <p:grpSpPr>
        <a:xfrm>
          <a:off x="0" y="0"/>
          <a:ext cx="0" cy="0"/>
          <a:chOff x="0" y="0"/>
          <a:chExt cx="0" cy="0"/>
        </a:xfrm>
      </p:grpSpPr>
      <p:sp>
        <p:nvSpPr>
          <p:cNvPr id="90" name="Google Shape;90;p14"/>
          <p:cNvSpPr txBox="1">
            <a:spLocks noGrp="1"/>
          </p:cNvSpPr>
          <p:nvPr>
            <p:ph type="title"/>
          </p:nvPr>
        </p:nvSpPr>
        <p:spPr>
          <a:xfrm>
            <a:off x="457200" y="483113"/>
            <a:ext cx="8229600" cy="114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1">
                <a:solidFill>
                  <a:schemeClr val="lt1"/>
                </a:solidFill>
                <a:latin typeface="Lato"/>
                <a:ea typeface="Lato"/>
                <a:cs typeface="Lato"/>
                <a:sym typeface="Lato"/>
              </a:rPr>
              <a:t>Want to view a recording of this webinar?</a:t>
            </a:r>
            <a:endParaRPr b="1">
              <a:solidFill>
                <a:schemeClr val="lt1"/>
              </a:solidFill>
              <a:latin typeface="Lato"/>
              <a:ea typeface="Lato"/>
              <a:cs typeface="Lato"/>
              <a:sym typeface="Lato"/>
            </a:endParaRPr>
          </a:p>
        </p:txBody>
      </p:sp>
      <p:sp>
        <p:nvSpPr>
          <p:cNvPr id="91" name="Google Shape;91;p14"/>
          <p:cNvSpPr txBox="1">
            <a:spLocks noGrp="1"/>
          </p:cNvSpPr>
          <p:nvPr>
            <p:ph type="body" idx="1"/>
          </p:nvPr>
        </p:nvSpPr>
        <p:spPr>
          <a:xfrm>
            <a:off x="457200" y="2137900"/>
            <a:ext cx="8229600" cy="4526100"/>
          </a:xfrm>
          <a:prstGeom prst="rect">
            <a:avLst/>
          </a:prstGeom>
        </p:spPr>
        <p:txBody>
          <a:bodyPr spcFirstLastPara="1" wrap="square" lIns="91425" tIns="91425" rIns="91425" bIns="91425" anchor="t" anchorCtr="0">
            <a:noAutofit/>
          </a:bodyPr>
          <a:lstStyle/>
          <a:p>
            <a:pPr marL="0" lvl="0" indent="0" algn="l" rtl="0">
              <a:spcBef>
                <a:spcPts val="640"/>
              </a:spcBef>
              <a:spcAft>
                <a:spcPts val="0"/>
              </a:spcAft>
              <a:buNone/>
            </a:pPr>
            <a:r>
              <a:rPr lang="en-US" b="1" dirty="0">
                <a:solidFill>
                  <a:schemeClr val="lt1"/>
                </a:solidFill>
                <a:latin typeface="Lato"/>
                <a:ea typeface="Lato"/>
                <a:cs typeface="Lato"/>
                <a:sym typeface="Lato"/>
              </a:rPr>
              <a:t>View recording </a:t>
            </a:r>
            <a:r>
              <a:rPr lang="en-US" b="1" dirty="0">
                <a:solidFill>
                  <a:schemeClr val="accent6"/>
                </a:solidFill>
                <a:uFill>
                  <a:noFill/>
                </a:uFill>
                <a:latin typeface="Lato"/>
                <a:ea typeface="Lato"/>
                <a:cs typeface="Lato"/>
                <a:sym typeface="Lato"/>
                <a:hlinkClick r:id="rId3">
                  <a:extLst>
                    <a:ext uri="{A12FA001-AC4F-418D-AE19-62706E023703}">
                      <ahyp:hlinkClr xmlns:ahyp="http://schemas.microsoft.com/office/drawing/2018/hyperlinkcolor" val="tx"/>
                    </a:ext>
                  </a:extLst>
                </a:hlinkClick>
              </a:rPr>
              <a:t>here.</a:t>
            </a:r>
            <a:endParaRPr b="1" dirty="0">
              <a:solidFill>
                <a:schemeClr val="accent6"/>
              </a:solidFill>
              <a:latin typeface="Lato"/>
              <a:ea typeface="Lato"/>
              <a:cs typeface="Lato"/>
              <a:sym typeface="Lato"/>
            </a:endParaRPr>
          </a:p>
          <a:p>
            <a:pPr marL="0" lvl="0" indent="0" algn="l" rtl="0">
              <a:spcBef>
                <a:spcPts val="640"/>
              </a:spcBef>
              <a:spcAft>
                <a:spcPts val="0"/>
              </a:spcAft>
              <a:buNone/>
            </a:pPr>
            <a:endParaRPr b="1" dirty="0">
              <a:solidFill>
                <a:schemeClr val="lt1"/>
              </a:solidFill>
              <a:latin typeface="Lato"/>
              <a:ea typeface="Lato"/>
              <a:cs typeface="Lato"/>
              <a:sym typeface="Lato"/>
            </a:endParaRPr>
          </a:p>
          <a:p>
            <a:pPr marL="0" lvl="0" indent="0" algn="l" rtl="0">
              <a:spcBef>
                <a:spcPts val="640"/>
              </a:spcBef>
              <a:spcAft>
                <a:spcPts val="0"/>
              </a:spcAft>
              <a:buNone/>
            </a:pPr>
            <a:r>
              <a:rPr lang="en-US" b="1" dirty="0">
                <a:solidFill>
                  <a:schemeClr val="lt1"/>
                </a:solidFill>
                <a:latin typeface="Lato"/>
                <a:ea typeface="Lato"/>
                <a:cs typeface="Lato"/>
                <a:sym typeface="Lato"/>
              </a:rPr>
              <a:t>Feel free to download these slides and edit them as you see fit for your programs!</a:t>
            </a:r>
            <a:endParaRPr b="1" dirty="0">
              <a:solidFill>
                <a:schemeClr val="lt1"/>
              </a:solidFill>
              <a:latin typeface="Lato"/>
              <a:ea typeface="Lato"/>
              <a:cs typeface="Lato"/>
              <a:sym typeface="La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3"/>
          <p:cNvSpPr txBox="1">
            <a:spLocks noGrp="1"/>
          </p:cNvSpPr>
          <p:nvPr>
            <p:ph type="title"/>
          </p:nvPr>
        </p:nvSpPr>
        <p:spPr>
          <a:xfrm>
            <a:off x="457200" y="274638"/>
            <a:ext cx="8229600" cy="114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66" name="Google Shape;166;p23" descr="Thank you to our friends at PBS.org/Nature for creating this video! #NaturePBS #CitizenScience" title="Citizen Science: Impact by the Numbers">
            <a:hlinkClick r:id="rId3"/>
          </p:cNvPr>
          <p:cNvPicPr preferRelativeResize="0"/>
          <p:nvPr/>
        </p:nvPicPr>
        <p:blipFill>
          <a:blip r:embed="rId4">
            <a:alphaModFix/>
          </a:blip>
          <a:stretch>
            <a:fillRect/>
          </a:stretch>
        </p:blipFill>
        <p:spPr>
          <a:xfrm>
            <a:off x="0" y="-2"/>
            <a:ext cx="9144000" cy="6858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4"/>
          <p:cNvSpPr txBox="1"/>
          <p:nvPr/>
        </p:nvSpPr>
        <p:spPr>
          <a:xfrm>
            <a:off x="-6350" y="2116"/>
            <a:ext cx="3048000" cy="6855900"/>
          </a:xfrm>
          <a:prstGeom prst="rect">
            <a:avLst/>
          </a:prstGeom>
          <a:solidFill>
            <a:srgbClr val="E85B2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3200"/>
              <a:buFont typeface="Arial"/>
              <a:buNone/>
            </a:pPr>
            <a:r>
              <a:rPr lang="en-US" sz="3200">
                <a:solidFill>
                  <a:srgbClr val="FFFFFF"/>
                </a:solidFill>
              </a:rPr>
              <a:t>Designing Citizen Science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rgbClr val="FFFFFF"/>
              </a:solidFill>
              <a:latin typeface="Arial"/>
              <a:ea typeface="Arial"/>
              <a:cs typeface="Arial"/>
              <a:sym typeface="Arial"/>
            </a:endParaRPr>
          </a:p>
          <a:p>
            <a:pPr marL="0" marR="0" lvl="0" indent="0" algn="ctr" rtl="0">
              <a:lnSpc>
                <a:spcPct val="100000"/>
              </a:lnSpc>
              <a:spcBef>
                <a:spcPts val="560"/>
              </a:spcBef>
              <a:spcAft>
                <a:spcPts val="0"/>
              </a:spcAft>
              <a:buClr>
                <a:srgbClr val="000000"/>
              </a:buClr>
              <a:buSzPts val="1800"/>
              <a:buFont typeface="Arial"/>
              <a:buNone/>
            </a:pPr>
            <a:endParaRPr sz="1800" b="0" i="1" u="none" strike="noStrike" cap="none">
              <a:solidFill>
                <a:srgbClr val="FFFFFF"/>
              </a:solidFill>
              <a:latin typeface="Arial"/>
              <a:ea typeface="Arial"/>
              <a:cs typeface="Arial"/>
              <a:sym typeface="Arial"/>
            </a:endParaRPr>
          </a:p>
          <a:p>
            <a:pPr marL="0" marR="0" lvl="0" indent="0" algn="ctr" rtl="0">
              <a:lnSpc>
                <a:spcPct val="100000"/>
              </a:lnSpc>
              <a:spcBef>
                <a:spcPts val="560"/>
              </a:spcBef>
              <a:spcAft>
                <a:spcPts val="0"/>
              </a:spcAft>
              <a:buClr>
                <a:srgbClr val="000000"/>
              </a:buClr>
              <a:buSzPts val="1800"/>
              <a:buFont typeface="Arial"/>
              <a:buNone/>
            </a:pPr>
            <a:endParaRPr sz="1800" b="0" i="1" u="none" strike="noStrike" cap="none">
              <a:solidFill>
                <a:srgbClr val="FFFFFF"/>
              </a:solidFill>
              <a:latin typeface="Arial"/>
              <a:ea typeface="Arial"/>
              <a:cs typeface="Arial"/>
              <a:sym typeface="Arial"/>
            </a:endParaRPr>
          </a:p>
          <a:p>
            <a:pPr marL="0" marR="0" lvl="0" indent="0" algn="ctr" rtl="0">
              <a:lnSpc>
                <a:spcPct val="100000"/>
              </a:lnSpc>
              <a:spcBef>
                <a:spcPts val="560"/>
              </a:spcBef>
              <a:spcAft>
                <a:spcPts val="0"/>
              </a:spcAft>
              <a:buClr>
                <a:srgbClr val="000000"/>
              </a:buClr>
              <a:buSzPts val="1800"/>
              <a:buFont typeface="Arial"/>
              <a:buNone/>
            </a:pPr>
            <a:r>
              <a:rPr lang="en-US" sz="1800" i="1">
                <a:solidFill>
                  <a:srgbClr val="FFFFFF"/>
                </a:solidFill>
              </a:rPr>
              <a:t>Learning Through Citizen Science: Enhancing Opportunities by Design (2018), a report from the National Academies of Sciences, Engineering, and Medicine. </a:t>
            </a:r>
            <a:endParaRPr sz="1800" b="0" i="1" u="none" strike="noStrike" cap="none">
              <a:solidFill>
                <a:srgbClr val="FFFFFF"/>
              </a:solidFill>
              <a:latin typeface="Arial"/>
              <a:ea typeface="Arial"/>
              <a:cs typeface="Arial"/>
              <a:sym typeface="Arial"/>
            </a:endParaRPr>
          </a:p>
          <a:p>
            <a:pPr marL="0" marR="0" lvl="0" indent="0" algn="ctr" rtl="0">
              <a:lnSpc>
                <a:spcPct val="100000"/>
              </a:lnSpc>
              <a:spcBef>
                <a:spcPts val="560"/>
              </a:spcBef>
              <a:spcAft>
                <a:spcPts val="0"/>
              </a:spcAft>
              <a:buClr>
                <a:srgbClr val="000000"/>
              </a:buClr>
              <a:buSzPts val="1800"/>
              <a:buFont typeface="Arial"/>
              <a:buNone/>
            </a:pPr>
            <a:endParaRPr sz="1800" b="0" i="1"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1" u="none" strike="noStrike" cap="none">
              <a:solidFill>
                <a:srgbClr val="FFFFFF"/>
              </a:solidFill>
              <a:latin typeface="Arial"/>
              <a:ea typeface="Arial"/>
              <a:cs typeface="Arial"/>
              <a:sym typeface="Arial"/>
            </a:endParaRPr>
          </a:p>
        </p:txBody>
      </p:sp>
      <p:sp>
        <p:nvSpPr>
          <p:cNvPr id="173" name="Google Shape;173;p24"/>
          <p:cNvSpPr txBox="1"/>
          <p:nvPr/>
        </p:nvSpPr>
        <p:spPr>
          <a:xfrm>
            <a:off x="3151505" y="949960"/>
            <a:ext cx="6096000" cy="4062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EF4803"/>
              </a:buClr>
              <a:buSzPts val="3200"/>
              <a:buFont typeface="Arial"/>
              <a:buNone/>
            </a:pPr>
            <a:r>
              <a:rPr lang="en-US" sz="2800">
                <a:solidFill>
                  <a:srgbClr val="E85B21"/>
                </a:solidFill>
                <a:latin typeface="Roboto"/>
                <a:ea typeface="Roboto"/>
                <a:cs typeface="Roboto"/>
                <a:sym typeface="Roboto"/>
              </a:rPr>
              <a:t>When designed well, citizen science projects can enhance </a:t>
            </a:r>
            <a:r>
              <a:rPr lang="en-US" sz="2800" b="1">
                <a:solidFill>
                  <a:srgbClr val="E85B21"/>
                </a:solidFill>
                <a:latin typeface="Roboto"/>
                <a:ea typeface="Roboto"/>
                <a:cs typeface="Roboto"/>
                <a:sym typeface="Roboto"/>
              </a:rPr>
              <a:t>learning </a:t>
            </a:r>
            <a:r>
              <a:rPr lang="en-US" sz="2800">
                <a:solidFill>
                  <a:srgbClr val="E85B21"/>
                </a:solidFill>
                <a:latin typeface="Roboto"/>
                <a:ea typeface="Roboto"/>
                <a:cs typeface="Roboto"/>
                <a:sym typeface="Roboto"/>
              </a:rPr>
              <a:t>outcomes for citizen scientists.</a:t>
            </a:r>
            <a:endParaRPr sz="2800">
              <a:solidFill>
                <a:srgbClr val="E85B21"/>
              </a:solidFill>
              <a:latin typeface="Roboto"/>
              <a:ea typeface="Roboto"/>
              <a:cs typeface="Roboto"/>
              <a:sym typeface="Roboto"/>
            </a:endParaRPr>
          </a:p>
          <a:p>
            <a:pPr marL="0" marR="0" lvl="0" indent="0" algn="l" rtl="0">
              <a:lnSpc>
                <a:spcPct val="100000"/>
              </a:lnSpc>
              <a:spcBef>
                <a:spcPts val="0"/>
              </a:spcBef>
              <a:spcAft>
                <a:spcPts val="0"/>
              </a:spcAft>
              <a:buClr>
                <a:srgbClr val="EF4803"/>
              </a:buClr>
              <a:buSzPts val="3200"/>
              <a:buFont typeface="Arial"/>
              <a:buNone/>
            </a:pPr>
            <a:endParaRPr sz="2800">
              <a:solidFill>
                <a:srgbClr val="E85B21"/>
              </a:solidFill>
              <a:latin typeface="Roboto"/>
              <a:ea typeface="Roboto"/>
              <a:cs typeface="Roboto"/>
              <a:sym typeface="Roboto"/>
            </a:endParaRPr>
          </a:p>
          <a:p>
            <a:pPr marL="0" marR="0" lvl="0" indent="0" algn="l" rtl="0">
              <a:lnSpc>
                <a:spcPct val="100000"/>
              </a:lnSpc>
              <a:spcBef>
                <a:spcPts val="0"/>
              </a:spcBef>
              <a:spcAft>
                <a:spcPts val="0"/>
              </a:spcAft>
              <a:buClr>
                <a:srgbClr val="EF4803"/>
              </a:buClr>
              <a:buSzPts val="3200"/>
              <a:buFont typeface="Arial"/>
              <a:buNone/>
            </a:pPr>
            <a:endParaRPr sz="2800">
              <a:solidFill>
                <a:srgbClr val="E85B21"/>
              </a:solidFill>
              <a:latin typeface="Roboto"/>
              <a:ea typeface="Roboto"/>
              <a:cs typeface="Roboto"/>
              <a:sym typeface="Roboto"/>
            </a:endParaRPr>
          </a:p>
          <a:p>
            <a:pPr marL="0" marR="0" lvl="0" indent="0" algn="l" rtl="0">
              <a:lnSpc>
                <a:spcPct val="100000"/>
              </a:lnSpc>
              <a:spcBef>
                <a:spcPts val="0"/>
              </a:spcBef>
              <a:spcAft>
                <a:spcPts val="0"/>
              </a:spcAft>
              <a:buClr>
                <a:srgbClr val="EF4803"/>
              </a:buClr>
              <a:buSzPts val="3200"/>
              <a:buFont typeface="Arial"/>
              <a:buNone/>
            </a:pPr>
            <a:endParaRPr sz="2800">
              <a:solidFill>
                <a:srgbClr val="E85B21"/>
              </a:solidFill>
              <a:latin typeface="Roboto"/>
              <a:ea typeface="Roboto"/>
              <a:cs typeface="Roboto"/>
              <a:sym typeface="Roboto"/>
            </a:endParaRPr>
          </a:p>
          <a:p>
            <a:pPr marL="0" marR="0" lvl="0" indent="0" algn="l" rtl="0">
              <a:lnSpc>
                <a:spcPct val="100000"/>
              </a:lnSpc>
              <a:spcBef>
                <a:spcPts val="0"/>
              </a:spcBef>
              <a:spcAft>
                <a:spcPts val="0"/>
              </a:spcAft>
              <a:buClr>
                <a:srgbClr val="EF4803"/>
              </a:buClr>
              <a:buSzPts val="3200"/>
              <a:buFont typeface="Arial"/>
              <a:buNone/>
            </a:pPr>
            <a:r>
              <a:rPr lang="en-US" sz="2800">
                <a:solidFill>
                  <a:srgbClr val="E85B21"/>
                </a:solidFill>
                <a:latin typeface="Roboto"/>
                <a:ea typeface="Roboto"/>
                <a:cs typeface="Roboto"/>
                <a:sym typeface="Roboto"/>
              </a:rPr>
              <a:t>“Designing for learning has benefits </a:t>
            </a:r>
            <a:r>
              <a:rPr lang="en-US" sz="2800" b="1">
                <a:solidFill>
                  <a:srgbClr val="E85B21"/>
                </a:solidFill>
                <a:latin typeface="Roboto"/>
                <a:ea typeface="Roboto"/>
                <a:cs typeface="Roboto"/>
                <a:sym typeface="Roboto"/>
              </a:rPr>
              <a:t>beyond</a:t>
            </a:r>
            <a:r>
              <a:rPr lang="en-US" sz="2800">
                <a:solidFill>
                  <a:srgbClr val="E85B21"/>
                </a:solidFill>
                <a:latin typeface="Roboto"/>
                <a:ea typeface="Roboto"/>
                <a:cs typeface="Roboto"/>
                <a:sym typeface="Roboto"/>
              </a:rPr>
              <a:t> just participant learning: It can enhance overall project goals, like advancing community priorities and enabling </a:t>
            </a:r>
            <a:r>
              <a:rPr lang="en-US" sz="2800" b="1">
                <a:solidFill>
                  <a:srgbClr val="E85B21"/>
                </a:solidFill>
                <a:latin typeface="Roboto"/>
                <a:ea typeface="Roboto"/>
                <a:cs typeface="Roboto"/>
                <a:sym typeface="Roboto"/>
              </a:rPr>
              <a:t>scientific discovery</a:t>
            </a:r>
            <a:r>
              <a:rPr lang="en-US" sz="2800">
                <a:solidFill>
                  <a:srgbClr val="E85B21"/>
                </a:solidFill>
                <a:latin typeface="Roboto"/>
                <a:ea typeface="Roboto"/>
                <a:cs typeface="Roboto"/>
                <a:sym typeface="Roboto"/>
              </a:rPr>
              <a:t>.”</a:t>
            </a:r>
            <a:endParaRPr sz="2800">
              <a:solidFill>
                <a:srgbClr val="E85B21"/>
              </a:solidFill>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25" descr="people walking through field with butterfly nets"/>
          <p:cNvPicPr preferRelativeResize="0"/>
          <p:nvPr/>
        </p:nvPicPr>
        <p:blipFill rotWithShape="1">
          <a:blip r:embed="rId3">
            <a:alphaModFix/>
          </a:blip>
          <a:srcRect/>
          <a:stretch/>
        </p:blipFill>
        <p:spPr>
          <a:xfrm>
            <a:off x="-901657" y="-41732"/>
            <a:ext cx="10363205" cy="6907117"/>
          </a:xfrm>
          <a:prstGeom prst="rect">
            <a:avLst/>
          </a:prstGeom>
          <a:noFill/>
          <a:ln>
            <a:noFill/>
          </a:ln>
        </p:spPr>
      </p:pic>
      <p:sp>
        <p:nvSpPr>
          <p:cNvPr id="179" name="Google Shape;179;p25"/>
          <p:cNvSpPr txBox="1">
            <a:spLocks noGrp="1"/>
          </p:cNvSpPr>
          <p:nvPr>
            <p:ph type="ctrTitle"/>
          </p:nvPr>
        </p:nvSpPr>
        <p:spPr>
          <a:xfrm>
            <a:off x="3101206" y="260816"/>
            <a:ext cx="6251400" cy="29049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40"/>
              <a:buFont typeface="Libre Baskerville"/>
              <a:buNone/>
            </a:pPr>
            <a:r>
              <a:rPr lang="en-US" sz="3240" b="1" i="0" u="none" strike="noStrike" cap="none">
                <a:solidFill>
                  <a:schemeClr val="dk1"/>
                </a:solidFill>
                <a:latin typeface="Roboto"/>
                <a:ea typeface="Roboto"/>
                <a:cs typeface="Roboto"/>
                <a:sym typeface="Roboto"/>
              </a:rPr>
              <a:t>We aim to make research more efficient by connecting communities of citizen scientists AND fields of research. </a:t>
            </a:r>
            <a:br>
              <a:rPr lang="en-US" sz="3240" i="0" u="none" strike="noStrike" cap="none">
                <a:solidFill>
                  <a:schemeClr val="dk1"/>
                </a:solidFill>
                <a:latin typeface="Roboto"/>
                <a:ea typeface="Roboto"/>
                <a:cs typeface="Roboto"/>
                <a:sym typeface="Roboto"/>
              </a:rPr>
            </a:br>
            <a:endParaRPr sz="3240" i="0" u="none" strike="noStrike" cap="none">
              <a:solidFill>
                <a:schemeClr val="dk1"/>
              </a:solidFill>
              <a:latin typeface="Roboto"/>
              <a:ea typeface="Roboto"/>
              <a:cs typeface="Roboto"/>
              <a:sym typeface="Roboto"/>
            </a:endParaRPr>
          </a:p>
        </p:txBody>
      </p:sp>
    </p:spTree>
  </p:cSld>
  <p:clrMapOvr>
    <a:masterClrMapping/>
  </p:clrMapOvr>
  <p:transition spd="slow">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FBFBF"/>
        </a:solidFill>
        <a:effectLst/>
      </p:bgPr>
    </p:bg>
    <p:spTree>
      <p:nvGrpSpPr>
        <p:cNvPr id="1" name="Shape 183"/>
        <p:cNvGrpSpPr/>
        <p:nvPr/>
      </p:nvGrpSpPr>
      <p:grpSpPr>
        <a:xfrm>
          <a:off x="0" y="0"/>
          <a:ext cx="0" cy="0"/>
          <a:chOff x="0" y="0"/>
          <a:chExt cx="0" cy="0"/>
        </a:xfrm>
      </p:grpSpPr>
      <p:sp>
        <p:nvSpPr>
          <p:cNvPr id="184" name="Google Shape;184;p26"/>
          <p:cNvSpPr txBox="1">
            <a:spLocks noGrp="1"/>
          </p:cNvSpPr>
          <p:nvPr>
            <p:ph type="title"/>
          </p:nvPr>
        </p:nvSpPr>
        <p:spPr>
          <a:xfrm>
            <a:off x="725445" y="222536"/>
            <a:ext cx="8229600" cy="11430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chemeClr val="dk1"/>
              </a:buClr>
              <a:buSzPts val="4400"/>
              <a:buFont typeface="Calibri"/>
              <a:buNone/>
            </a:pPr>
            <a:r>
              <a:rPr lang="en-US">
                <a:solidFill>
                  <a:schemeClr val="lt1"/>
                </a:solidFill>
                <a:latin typeface="Helvetica Neue"/>
                <a:ea typeface="Helvetica Neue"/>
                <a:cs typeface="Helvetica Neue"/>
                <a:sym typeface="Helvetica Neue"/>
              </a:rPr>
              <a:t>Components of the </a:t>
            </a:r>
            <a:br>
              <a:rPr lang="en-US">
                <a:solidFill>
                  <a:schemeClr val="lt1"/>
                </a:solidFill>
                <a:latin typeface="Helvetica Neue"/>
                <a:ea typeface="Helvetica Neue"/>
                <a:cs typeface="Helvetica Neue"/>
                <a:sym typeface="Helvetica Neue"/>
              </a:rPr>
            </a:br>
            <a:r>
              <a:rPr lang="en-US">
                <a:solidFill>
                  <a:schemeClr val="lt1"/>
                </a:solidFill>
                <a:latin typeface="Helvetica Neue"/>
                <a:ea typeface="Helvetica Neue"/>
                <a:cs typeface="Helvetica Neue"/>
                <a:sym typeface="Helvetica Neue"/>
              </a:rPr>
              <a:t>SciStarter Process</a:t>
            </a:r>
            <a:endParaRPr>
              <a:solidFill>
                <a:schemeClr val="lt1"/>
              </a:solidFill>
              <a:latin typeface="Helvetica Neue"/>
              <a:ea typeface="Helvetica Neue"/>
              <a:cs typeface="Helvetica Neue"/>
              <a:sym typeface="Helvetica Neue"/>
            </a:endParaRPr>
          </a:p>
        </p:txBody>
      </p:sp>
      <p:pic>
        <p:nvPicPr>
          <p:cNvPr id="185" name="Google Shape;185;p26" descr="SciStarter logo"/>
          <p:cNvPicPr preferRelativeResize="0"/>
          <p:nvPr/>
        </p:nvPicPr>
        <p:blipFill rotWithShape="1">
          <a:blip r:embed="rId3">
            <a:alphaModFix/>
          </a:blip>
          <a:srcRect/>
          <a:stretch/>
        </p:blipFill>
        <p:spPr>
          <a:xfrm>
            <a:off x="6881489" y="4845012"/>
            <a:ext cx="2068649" cy="2068649"/>
          </a:xfrm>
          <a:prstGeom prst="rect">
            <a:avLst/>
          </a:prstGeom>
          <a:noFill/>
          <a:ln>
            <a:noFill/>
          </a:ln>
        </p:spPr>
      </p:pic>
      <p:grpSp>
        <p:nvGrpSpPr>
          <p:cNvPr id="186" name="Google Shape;186;p26" descr="gears showing components of scistarter to be utilized in the process of creating a citizen science project"/>
          <p:cNvGrpSpPr/>
          <p:nvPr/>
        </p:nvGrpSpPr>
        <p:grpSpPr>
          <a:xfrm>
            <a:off x="690410" y="108431"/>
            <a:ext cx="4449266" cy="4051619"/>
            <a:chOff x="182041" y="369631"/>
            <a:chExt cx="3665567" cy="3886818"/>
          </a:xfrm>
        </p:grpSpPr>
        <p:sp>
          <p:nvSpPr>
            <p:cNvPr id="187" name="Google Shape;187;p26"/>
            <p:cNvSpPr/>
            <p:nvPr/>
          </p:nvSpPr>
          <p:spPr>
            <a:xfrm>
              <a:off x="810454" y="369631"/>
              <a:ext cx="1696998" cy="1696998"/>
            </a:xfrm>
            <a:custGeom>
              <a:avLst/>
              <a:gdLst/>
              <a:ahLst/>
              <a:cxnLst/>
              <a:rect l="l" t="t" r="r" b="b"/>
              <a:pathLst>
                <a:path w="120000" h="120000" extrusionOk="0">
                  <a:moveTo>
                    <a:pt x="4390" y="65509"/>
                  </a:moveTo>
                  <a:lnTo>
                    <a:pt x="4390" y="65509"/>
                  </a:lnTo>
                  <a:cubicBezTo>
                    <a:pt x="2649" y="48356"/>
                    <a:pt x="9117" y="31383"/>
                    <a:pt x="21878" y="19625"/>
                  </a:cubicBezTo>
                  <a:lnTo>
                    <a:pt x="19149" y="16036"/>
                  </a:lnTo>
                  <a:lnTo>
                    <a:pt x="28489" y="18576"/>
                  </a:lnTo>
                  <a:lnTo>
                    <a:pt x="28689" y="28578"/>
                  </a:lnTo>
                  <a:lnTo>
                    <a:pt x="25959" y="24989"/>
                  </a:lnTo>
                  <a:lnTo>
                    <a:pt x="25959" y="24989"/>
                  </a:lnTo>
                  <a:cubicBezTo>
                    <a:pt x="14658" y="35243"/>
                    <a:pt x="8955" y="50001"/>
                    <a:pt x="10537" y="64900"/>
                  </a:cubicBezTo>
                  <a:close/>
                </a:path>
              </a:pathLst>
            </a:custGeom>
            <a:solidFill>
              <a:srgbClr val="FAC8A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 name="Google Shape;188;p26"/>
            <p:cNvSpPr/>
            <p:nvPr/>
          </p:nvSpPr>
          <p:spPr>
            <a:xfrm rot="-900000">
              <a:off x="1096833" y="636415"/>
              <a:ext cx="1205955" cy="1205955"/>
            </a:xfrm>
            <a:custGeom>
              <a:avLst/>
              <a:gdLst/>
              <a:ahLst/>
              <a:cxnLst/>
              <a:rect l="l" t="t" r="r" b="b"/>
              <a:pathLst>
                <a:path w="120000" h="120000" extrusionOk="0">
                  <a:moveTo>
                    <a:pt x="91364" y="30393"/>
                  </a:moveTo>
                  <a:lnTo>
                    <a:pt x="106446" y="23614"/>
                  </a:lnTo>
                  <a:lnTo>
                    <a:pt x="113532" y="35272"/>
                  </a:lnTo>
                  <a:lnTo>
                    <a:pt x="102677" y="49005"/>
                  </a:lnTo>
                  <a:lnTo>
                    <a:pt x="102677" y="49005"/>
                  </a:lnTo>
                  <a:cubicBezTo>
                    <a:pt x="104733" y="56205"/>
                    <a:pt x="104733" y="63795"/>
                    <a:pt x="102677" y="70995"/>
                  </a:cubicBezTo>
                  <a:lnTo>
                    <a:pt x="113532" y="84728"/>
                  </a:lnTo>
                  <a:lnTo>
                    <a:pt x="106446" y="96386"/>
                  </a:lnTo>
                  <a:lnTo>
                    <a:pt x="91364" y="89607"/>
                  </a:lnTo>
                  <a:lnTo>
                    <a:pt x="91364" y="89607"/>
                  </a:lnTo>
                  <a:cubicBezTo>
                    <a:pt x="85827" y="94898"/>
                    <a:pt x="78906" y="98693"/>
                    <a:pt x="71313" y="100602"/>
                  </a:cubicBezTo>
                  <a:lnTo>
                    <a:pt x="67604" y="118602"/>
                  </a:lnTo>
                  <a:lnTo>
                    <a:pt x="52396" y="118602"/>
                  </a:lnTo>
                  <a:lnTo>
                    <a:pt x="48687" y="100602"/>
                  </a:lnTo>
                  <a:lnTo>
                    <a:pt x="48687" y="100602"/>
                  </a:lnTo>
                  <a:cubicBezTo>
                    <a:pt x="41094" y="98693"/>
                    <a:pt x="34173" y="94898"/>
                    <a:pt x="28636" y="89607"/>
                  </a:cubicBezTo>
                  <a:lnTo>
                    <a:pt x="13554" y="96386"/>
                  </a:lnTo>
                  <a:lnTo>
                    <a:pt x="6468" y="84728"/>
                  </a:lnTo>
                  <a:lnTo>
                    <a:pt x="17323" y="70995"/>
                  </a:lnTo>
                  <a:lnTo>
                    <a:pt x="17323" y="70995"/>
                  </a:lnTo>
                  <a:cubicBezTo>
                    <a:pt x="15267" y="63795"/>
                    <a:pt x="15267" y="56205"/>
                    <a:pt x="17323" y="49005"/>
                  </a:cubicBezTo>
                  <a:lnTo>
                    <a:pt x="6468" y="35272"/>
                  </a:lnTo>
                  <a:lnTo>
                    <a:pt x="13554" y="23614"/>
                  </a:lnTo>
                  <a:lnTo>
                    <a:pt x="28636" y="30393"/>
                  </a:lnTo>
                  <a:lnTo>
                    <a:pt x="28636" y="30393"/>
                  </a:lnTo>
                  <a:cubicBezTo>
                    <a:pt x="34173" y="25102"/>
                    <a:pt x="41094" y="21307"/>
                    <a:pt x="48687" y="19398"/>
                  </a:cubicBezTo>
                  <a:lnTo>
                    <a:pt x="52396" y="1398"/>
                  </a:lnTo>
                  <a:lnTo>
                    <a:pt x="67604" y="1398"/>
                  </a:lnTo>
                  <a:lnTo>
                    <a:pt x="71313" y="19398"/>
                  </a:lnTo>
                  <a:lnTo>
                    <a:pt x="71313" y="19398"/>
                  </a:lnTo>
                  <a:cubicBezTo>
                    <a:pt x="78906" y="21307"/>
                    <a:pt x="85827" y="25102"/>
                    <a:pt x="91364" y="30393"/>
                  </a:cubicBezTo>
                  <a:close/>
                </a:path>
              </a:pathLst>
            </a:cu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 name="Google Shape;189;p26"/>
            <p:cNvSpPr txBox="1"/>
            <p:nvPr/>
          </p:nvSpPr>
          <p:spPr>
            <a:xfrm>
              <a:off x="1180359" y="915603"/>
              <a:ext cx="1038900" cy="793800"/>
            </a:xfrm>
            <a:prstGeom prst="rect">
              <a:avLst/>
            </a:prstGeom>
            <a:noFill/>
            <a:ln>
              <a:noFill/>
            </a:ln>
          </p:spPr>
          <p:txBody>
            <a:bodyPr spcFirstLastPara="1" wrap="square" lIns="12700" tIns="12700" rIns="12700" bIns="12700" anchor="ctr" anchorCtr="0">
              <a:noAutofit/>
            </a:bodyPr>
            <a:lstStyle/>
            <a:p>
              <a:pPr marL="0" marR="0" lvl="0" indent="0" algn="ctr" rtl="0">
                <a:lnSpc>
                  <a:spcPct val="90000"/>
                </a:lnSpc>
                <a:spcBef>
                  <a:spcPts val="0"/>
                </a:spcBef>
                <a:spcAft>
                  <a:spcPts val="0"/>
                </a:spcAft>
                <a:buClr>
                  <a:schemeClr val="lt1"/>
                </a:buClr>
                <a:buSzPts val="1000"/>
                <a:buFont typeface="Arial"/>
                <a:buNone/>
              </a:pPr>
              <a:r>
                <a:rPr lang="en-US" b="1" i="0" u="none" strike="noStrike" cap="none">
                  <a:solidFill>
                    <a:schemeClr val="lt1"/>
                  </a:solidFill>
                  <a:latin typeface="Helvetica Neue"/>
                  <a:ea typeface="Helvetica Neue"/>
                  <a:cs typeface="Helvetica Neue"/>
                  <a:sym typeface="Helvetica Neue"/>
                </a:rPr>
                <a:t>Evaluation </a:t>
              </a:r>
              <a:endParaRPr b="1">
                <a:latin typeface="Helvetica Neue"/>
                <a:ea typeface="Helvetica Neue"/>
                <a:cs typeface="Helvetica Neue"/>
                <a:sym typeface="Helvetica Neue"/>
              </a:endParaRPr>
            </a:p>
            <a:p>
              <a:pPr marL="0" marR="0" lvl="0" indent="0" algn="ctr" rtl="0">
                <a:lnSpc>
                  <a:spcPct val="90000"/>
                </a:lnSpc>
                <a:spcBef>
                  <a:spcPts val="0"/>
                </a:spcBef>
                <a:spcAft>
                  <a:spcPts val="0"/>
                </a:spcAft>
                <a:buClr>
                  <a:schemeClr val="lt1"/>
                </a:buClr>
                <a:buSzPts val="1000"/>
                <a:buFont typeface="Arial"/>
                <a:buNone/>
              </a:pPr>
              <a:r>
                <a:rPr lang="en-US" b="1" i="0" u="none" strike="noStrike" cap="none">
                  <a:solidFill>
                    <a:schemeClr val="lt1"/>
                  </a:solidFill>
                  <a:latin typeface="Helvetica Neue"/>
                  <a:ea typeface="Helvetica Neue"/>
                  <a:cs typeface="Helvetica Neue"/>
                  <a:sym typeface="Helvetica Neue"/>
                </a:rPr>
                <a:t>Tools</a:t>
              </a:r>
              <a:endParaRPr b="1" i="0" u="none" strike="noStrike" cap="none">
                <a:solidFill>
                  <a:schemeClr val="lt1"/>
                </a:solidFill>
                <a:latin typeface="Helvetica Neue"/>
                <a:ea typeface="Helvetica Neue"/>
                <a:cs typeface="Helvetica Neue"/>
                <a:sym typeface="Helvetica Neue"/>
              </a:endParaRPr>
            </a:p>
          </p:txBody>
        </p:sp>
        <p:sp>
          <p:nvSpPr>
            <p:cNvPr id="190" name="Google Shape;190;p26"/>
            <p:cNvSpPr/>
            <p:nvPr/>
          </p:nvSpPr>
          <p:spPr>
            <a:xfrm>
              <a:off x="182041" y="1210589"/>
              <a:ext cx="1573915" cy="1573915"/>
            </a:xfrm>
            <a:custGeom>
              <a:avLst/>
              <a:gdLst/>
              <a:ahLst/>
              <a:cxnLst/>
              <a:rect l="l" t="t" r="r" b="b"/>
              <a:pathLst>
                <a:path w="120000" h="120000" extrusionOk="0">
                  <a:moveTo>
                    <a:pt x="41429" y="8314"/>
                  </a:moveTo>
                  <a:lnTo>
                    <a:pt x="44008" y="15491"/>
                  </a:lnTo>
                  <a:lnTo>
                    <a:pt x="44008" y="15491"/>
                  </a:lnTo>
                  <a:cubicBezTo>
                    <a:pt x="22606" y="22619"/>
                    <a:pt x="9083" y="42957"/>
                    <a:pt x="11321" y="64653"/>
                  </a:cubicBezTo>
                  <a:lnTo>
                    <a:pt x="15638" y="63553"/>
                  </a:lnTo>
                  <a:lnTo>
                    <a:pt x="9454" y="72885"/>
                  </a:lnTo>
                  <a:lnTo>
                    <a:pt x="483" y="67416"/>
                  </a:lnTo>
                  <a:lnTo>
                    <a:pt x="4802" y="66315"/>
                  </a:lnTo>
                  <a:lnTo>
                    <a:pt x="4802" y="66315"/>
                  </a:lnTo>
                  <a:cubicBezTo>
                    <a:pt x="1819" y="40919"/>
                    <a:pt x="17013" y="16858"/>
                    <a:pt x="41429" y="8314"/>
                  </a:cubicBezTo>
                  <a:close/>
                </a:path>
              </a:pathLst>
            </a:custGeom>
            <a:solidFill>
              <a:srgbClr val="FAC8A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 name="Google Shape;191;p26"/>
            <p:cNvSpPr/>
            <p:nvPr/>
          </p:nvSpPr>
          <p:spPr>
            <a:xfrm>
              <a:off x="400017" y="1478129"/>
              <a:ext cx="1230823" cy="1230823"/>
            </a:xfrm>
            <a:custGeom>
              <a:avLst/>
              <a:gdLst/>
              <a:ahLst/>
              <a:cxnLst/>
              <a:rect l="l" t="t" r="r" b="b"/>
              <a:pathLst>
                <a:path w="120000" h="120000" extrusionOk="0">
                  <a:moveTo>
                    <a:pt x="91592" y="30393"/>
                  </a:moveTo>
                  <a:lnTo>
                    <a:pt x="106289" y="23389"/>
                  </a:lnTo>
                  <a:lnTo>
                    <a:pt x="113466" y="35110"/>
                  </a:lnTo>
                  <a:lnTo>
                    <a:pt x="102988" y="49005"/>
                  </a:lnTo>
                  <a:lnTo>
                    <a:pt x="102988" y="49005"/>
                  </a:lnTo>
                  <a:cubicBezTo>
                    <a:pt x="105060" y="56205"/>
                    <a:pt x="105060" y="63795"/>
                    <a:pt x="102988" y="70995"/>
                  </a:cubicBezTo>
                  <a:lnTo>
                    <a:pt x="113466" y="84890"/>
                  </a:lnTo>
                  <a:lnTo>
                    <a:pt x="106289" y="96611"/>
                  </a:lnTo>
                  <a:lnTo>
                    <a:pt x="91592" y="89607"/>
                  </a:lnTo>
                  <a:lnTo>
                    <a:pt x="91592" y="89607"/>
                  </a:lnTo>
                  <a:cubicBezTo>
                    <a:pt x="86015" y="94898"/>
                    <a:pt x="79044" y="98693"/>
                    <a:pt x="71396" y="100602"/>
                  </a:cubicBezTo>
                  <a:lnTo>
                    <a:pt x="67762" y="118602"/>
                  </a:lnTo>
                  <a:lnTo>
                    <a:pt x="52238" y="118602"/>
                  </a:lnTo>
                  <a:lnTo>
                    <a:pt x="48604" y="100602"/>
                  </a:lnTo>
                  <a:lnTo>
                    <a:pt x="48604" y="100602"/>
                  </a:lnTo>
                  <a:cubicBezTo>
                    <a:pt x="40956" y="98693"/>
                    <a:pt x="33985" y="94898"/>
                    <a:pt x="28408" y="89607"/>
                  </a:cubicBezTo>
                  <a:lnTo>
                    <a:pt x="13711" y="96611"/>
                  </a:lnTo>
                  <a:lnTo>
                    <a:pt x="6534" y="84890"/>
                  </a:lnTo>
                  <a:lnTo>
                    <a:pt x="17012" y="70995"/>
                  </a:lnTo>
                  <a:lnTo>
                    <a:pt x="17012" y="70995"/>
                  </a:lnTo>
                  <a:cubicBezTo>
                    <a:pt x="14940" y="63795"/>
                    <a:pt x="14940" y="56205"/>
                    <a:pt x="17012" y="49005"/>
                  </a:cubicBezTo>
                  <a:lnTo>
                    <a:pt x="6534" y="35110"/>
                  </a:lnTo>
                  <a:lnTo>
                    <a:pt x="13711" y="23389"/>
                  </a:lnTo>
                  <a:lnTo>
                    <a:pt x="28408" y="30393"/>
                  </a:lnTo>
                  <a:lnTo>
                    <a:pt x="28408" y="30393"/>
                  </a:lnTo>
                  <a:cubicBezTo>
                    <a:pt x="33985" y="25102"/>
                    <a:pt x="40956" y="21307"/>
                    <a:pt x="48604" y="19398"/>
                  </a:cubicBezTo>
                  <a:lnTo>
                    <a:pt x="52238" y="1398"/>
                  </a:lnTo>
                  <a:lnTo>
                    <a:pt x="67762" y="1398"/>
                  </a:lnTo>
                  <a:lnTo>
                    <a:pt x="71396" y="19398"/>
                  </a:lnTo>
                  <a:cubicBezTo>
                    <a:pt x="79044" y="21307"/>
                    <a:pt x="86015" y="25102"/>
                    <a:pt x="91592" y="30393"/>
                  </a:cubicBezTo>
                  <a:close/>
                </a:path>
              </a:pathLst>
            </a:cu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p26"/>
            <p:cNvSpPr txBox="1"/>
            <p:nvPr/>
          </p:nvSpPr>
          <p:spPr>
            <a:xfrm>
              <a:off x="573381" y="1789793"/>
              <a:ext cx="884100" cy="607500"/>
            </a:xfrm>
            <a:prstGeom prst="rect">
              <a:avLst/>
            </a:prstGeom>
            <a:noFill/>
            <a:ln>
              <a:noFill/>
            </a:ln>
          </p:spPr>
          <p:txBody>
            <a:bodyPr spcFirstLastPara="1" wrap="square" lIns="12700" tIns="12700" rIns="12700" bIns="12700" anchor="ctr" anchorCtr="0">
              <a:noAutofit/>
            </a:bodyPr>
            <a:lstStyle/>
            <a:p>
              <a:pPr marL="0" marR="0" lvl="0" indent="0" algn="ctr" rtl="0">
                <a:lnSpc>
                  <a:spcPct val="90000"/>
                </a:lnSpc>
                <a:spcBef>
                  <a:spcPts val="0"/>
                </a:spcBef>
                <a:spcAft>
                  <a:spcPts val="0"/>
                </a:spcAft>
                <a:buClr>
                  <a:schemeClr val="lt1"/>
                </a:buClr>
                <a:buSzPts val="1000"/>
                <a:buFont typeface="Arial"/>
                <a:buNone/>
              </a:pPr>
              <a:r>
                <a:rPr lang="en-US" sz="1400" b="1" i="0" u="none" strike="noStrike" cap="none">
                  <a:solidFill>
                    <a:schemeClr val="lt1"/>
                  </a:solidFill>
                  <a:latin typeface="Helvetica Neue"/>
                  <a:ea typeface="Helvetica Neue"/>
                  <a:cs typeface="Helvetica Neue"/>
                  <a:sym typeface="Helvetica Neue"/>
                </a:rPr>
                <a:t>Best Practices</a:t>
              </a:r>
              <a:r>
                <a:rPr lang="en-US" sz="1000" b="1" i="0" u="none" strike="noStrike" cap="none">
                  <a:solidFill>
                    <a:schemeClr val="lt1"/>
                  </a:solidFill>
                  <a:latin typeface="Helvetica Neue"/>
                  <a:ea typeface="Helvetica Neue"/>
                  <a:cs typeface="Helvetica Neue"/>
                  <a:sym typeface="Helvetica Neue"/>
                </a:rPr>
                <a:t> </a:t>
              </a:r>
              <a:endParaRPr sz="1000" b="1" i="0" u="none" strike="noStrike" cap="none">
                <a:solidFill>
                  <a:schemeClr val="lt1"/>
                </a:solidFill>
                <a:latin typeface="Helvetica Neue"/>
                <a:ea typeface="Helvetica Neue"/>
                <a:cs typeface="Helvetica Neue"/>
                <a:sym typeface="Helvetica Neue"/>
              </a:endParaRPr>
            </a:p>
          </p:txBody>
        </p:sp>
        <p:sp>
          <p:nvSpPr>
            <p:cNvPr id="193" name="Google Shape;193;p26"/>
            <p:cNvSpPr/>
            <p:nvPr/>
          </p:nvSpPr>
          <p:spPr>
            <a:xfrm rot="2161725">
              <a:off x="1251453" y="1660294"/>
              <a:ext cx="2166249" cy="2166249"/>
            </a:xfrm>
            <a:custGeom>
              <a:avLst/>
              <a:gdLst/>
              <a:ahLst/>
              <a:cxnLst/>
              <a:rect l="l" t="t" r="r" b="b"/>
              <a:pathLst>
                <a:path w="120000" h="120000" extrusionOk="0">
                  <a:moveTo>
                    <a:pt x="55898" y="3899"/>
                  </a:moveTo>
                  <a:lnTo>
                    <a:pt x="55898" y="3899"/>
                  </a:lnTo>
                  <a:cubicBezTo>
                    <a:pt x="79050" y="2217"/>
                    <a:pt x="100872" y="14843"/>
                    <a:pt x="110893" y="35719"/>
                  </a:cubicBezTo>
                  <a:cubicBezTo>
                    <a:pt x="120913" y="56594"/>
                    <a:pt x="117086" y="81458"/>
                    <a:pt x="101248" y="98378"/>
                  </a:cubicBezTo>
                  <a:lnTo>
                    <a:pt x="103719" y="101091"/>
                  </a:lnTo>
                  <a:lnTo>
                    <a:pt x="96069" y="99611"/>
                  </a:lnTo>
                  <a:lnTo>
                    <a:pt x="95071" y="91594"/>
                  </a:lnTo>
                  <a:lnTo>
                    <a:pt x="97542" y="94307"/>
                  </a:lnTo>
                  <a:lnTo>
                    <a:pt x="97542" y="94307"/>
                  </a:lnTo>
                  <a:cubicBezTo>
                    <a:pt x="111733" y="79035"/>
                    <a:pt x="115081" y="56718"/>
                    <a:pt x="105985" y="38012"/>
                  </a:cubicBezTo>
                  <a:cubicBezTo>
                    <a:pt x="96889" y="19306"/>
                    <a:pt x="77196" y="8006"/>
                    <a:pt x="56308" y="9508"/>
                  </a:cubicBezTo>
                  <a:close/>
                </a:path>
              </a:pathLst>
            </a:custGeom>
            <a:solidFill>
              <a:srgbClr val="FAC8A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p26"/>
            <p:cNvSpPr/>
            <p:nvPr/>
          </p:nvSpPr>
          <p:spPr>
            <a:xfrm>
              <a:off x="1384676" y="1878147"/>
              <a:ext cx="1692382" cy="1692382"/>
            </a:xfrm>
            <a:custGeom>
              <a:avLst/>
              <a:gdLst/>
              <a:ahLst/>
              <a:cxnLst/>
              <a:rect l="l" t="t" r="r" b="b"/>
              <a:pathLst>
                <a:path w="120000" h="120000" extrusionOk="0">
                  <a:moveTo>
                    <a:pt x="86065" y="19133"/>
                  </a:moveTo>
                  <a:lnTo>
                    <a:pt x="93444" y="10492"/>
                  </a:lnTo>
                  <a:lnTo>
                    <a:pt x="101537" y="17052"/>
                  </a:lnTo>
                  <a:lnTo>
                    <a:pt x="97141" y="28109"/>
                  </a:lnTo>
                  <a:lnTo>
                    <a:pt x="97141" y="28109"/>
                  </a:lnTo>
                  <a:cubicBezTo>
                    <a:pt x="101626" y="32983"/>
                    <a:pt x="105037" y="38688"/>
                    <a:pt x="107164" y="44877"/>
                  </a:cubicBezTo>
                  <a:lnTo>
                    <a:pt x="117622" y="44451"/>
                  </a:lnTo>
                  <a:lnTo>
                    <a:pt x="119377" y="54066"/>
                  </a:lnTo>
                  <a:lnTo>
                    <a:pt x="109674" y="58630"/>
                  </a:lnTo>
                  <a:lnTo>
                    <a:pt x="109674" y="58630"/>
                  </a:lnTo>
                  <a:cubicBezTo>
                    <a:pt x="109867" y="65148"/>
                    <a:pt x="108683" y="71636"/>
                    <a:pt x="106194" y="77697"/>
                  </a:cubicBezTo>
                  <a:lnTo>
                    <a:pt x="113614" y="86289"/>
                  </a:lnTo>
                  <a:lnTo>
                    <a:pt x="108461" y="94911"/>
                  </a:lnTo>
                  <a:lnTo>
                    <a:pt x="98964" y="89792"/>
                  </a:lnTo>
                  <a:lnTo>
                    <a:pt x="98964" y="89792"/>
                  </a:lnTo>
                  <a:cubicBezTo>
                    <a:pt x="94774" y="94905"/>
                    <a:pt x="89549" y="99139"/>
                    <a:pt x="83609" y="102237"/>
                  </a:cubicBezTo>
                  <a:lnTo>
                    <a:pt x="84848" y="114337"/>
                  </a:lnTo>
                  <a:lnTo>
                    <a:pt x="74740" y="117890"/>
                  </a:lnTo>
                  <a:lnTo>
                    <a:pt x="70022" y="107014"/>
                  </a:lnTo>
                  <a:cubicBezTo>
                    <a:pt x="63410" y="108329"/>
                    <a:pt x="56590" y="108329"/>
                    <a:pt x="49978" y="107014"/>
                  </a:cubicBezTo>
                  <a:lnTo>
                    <a:pt x="45260" y="117890"/>
                  </a:lnTo>
                  <a:lnTo>
                    <a:pt x="35152" y="114337"/>
                  </a:lnTo>
                  <a:lnTo>
                    <a:pt x="36391" y="102237"/>
                  </a:lnTo>
                  <a:cubicBezTo>
                    <a:pt x="30451" y="99139"/>
                    <a:pt x="25226" y="94905"/>
                    <a:pt x="21036" y="89792"/>
                  </a:cubicBezTo>
                  <a:lnTo>
                    <a:pt x="11539" y="94911"/>
                  </a:lnTo>
                  <a:lnTo>
                    <a:pt x="6386" y="86289"/>
                  </a:lnTo>
                  <a:lnTo>
                    <a:pt x="13806" y="77697"/>
                  </a:lnTo>
                  <a:lnTo>
                    <a:pt x="13806" y="77697"/>
                  </a:lnTo>
                  <a:cubicBezTo>
                    <a:pt x="11317" y="71636"/>
                    <a:pt x="10133" y="65148"/>
                    <a:pt x="10326" y="58630"/>
                  </a:cubicBezTo>
                  <a:lnTo>
                    <a:pt x="623" y="54066"/>
                  </a:lnTo>
                  <a:lnTo>
                    <a:pt x="2378" y="44451"/>
                  </a:lnTo>
                  <a:lnTo>
                    <a:pt x="12836" y="44877"/>
                  </a:lnTo>
                  <a:lnTo>
                    <a:pt x="12836" y="44877"/>
                  </a:lnTo>
                  <a:cubicBezTo>
                    <a:pt x="14963" y="38688"/>
                    <a:pt x="18374" y="32983"/>
                    <a:pt x="22859" y="28109"/>
                  </a:cubicBezTo>
                  <a:lnTo>
                    <a:pt x="18463" y="17052"/>
                  </a:lnTo>
                  <a:lnTo>
                    <a:pt x="26556" y="10492"/>
                  </a:lnTo>
                  <a:lnTo>
                    <a:pt x="33935" y="19133"/>
                  </a:lnTo>
                  <a:lnTo>
                    <a:pt x="33935" y="19133"/>
                  </a:lnTo>
                  <a:cubicBezTo>
                    <a:pt x="39683" y="15712"/>
                    <a:pt x="46092" y="13459"/>
                    <a:pt x="52771" y="12511"/>
                  </a:cubicBezTo>
                  <a:lnTo>
                    <a:pt x="54588" y="511"/>
                  </a:lnTo>
                  <a:lnTo>
                    <a:pt x="65412" y="511"/>
                  </a:lnTo>
                  <a:lnTo>
                    <a:pt x="67229" y="12511"/>
                  </a:lnTo>
                  <a:lnTo>
                    <a:pt x="67229" y="12511"/>
                  </a:lnTo>
                  <a:cubicBezTo>
                    <a:pt x="73908" y="13459"/>
                    <a:pt x="80317" y="15712"/>
                    <a:pt x="86065" y="19133"/>
                  </a:cubicBezTo>
                  <a:close/>
                </a:path>
              </a:pathLst>
            </a:cu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p26"/>
            <p:cNvSpPr txBox="1"/>
            <p:nvPr/>
          </p:nvSpPr>
          <p:spPr>
            <a:xfrm>
              <a:off x="1443958" y="2255627"/>
              <a:ext cx="1573800" cy="870000"/>
            </a:xfrm>
            <a:prstGeom prst="rect">
              <a:avLst/>
            </a:prstGeom>
            <a:noFill/>
            <a:ln>
              <a:noFill/>
            </a:ln>
          </p:spPr>
          <p:txBody>
            <a:bodyPr spcFirstLastPara="1" wrap="square" lIns="12700" tIns="12700" rIns="12700" bIns="12700" anchor="ctr" anchorCtr="0">
              <a:noAutofit/>
            </a:bodyPr>
            <a:lstStyle/>
            <a:p>
              <a:pPr marL="0" marR="0" lvl="0" indent="0" algn="ctr" rtl="0">
                <a:lnSpc>
                  <a:spcPct val="90000"/>
                </a:lnSpc>
                <a:spcBef>
                  <a:spcPts val="0"/>
                </a:spcBef>
                <a:spcAft>
                  <a:spcPts val="0"/>
                </a:spcAft>
                <a:buClr>
                  <a:schemeClr val="lt1"/>
                </a:buClr>
                <a:buSzPts val="1000"/>
                <a:buFont typeface="Arial"/>
                <a:buNone/>
              </a:pPr>
              <a:r>
                <a:rPr lang="en-US" b="1" i="0" u="none" strike="noStrike" cap="none">
                  <a:solidFill>
                    <a:schemeClr val="lt1"/>
                  </a:solidFill>
                  <a:latin typeface="Helvetica Neue"/>
                  <a:ea typeface="Helvetica Neue"/>
                  <a:cs typeface="Helvetica Neue"/>
                  <a:sym typeface="Helvetica Neue"/>
                </a:rPr>
                <a:t>Societal, </a:t>
              </a:r>
              <a:endParaRPr b="1" i="0" u="none" strike="noStrike" cap="none">
                <a:solidFill>
                  <a:schemeClr val="lt1"/>
                </a:solidFill>
                <a:latin typeface="Helvetica Neue"/>
                <a:ea typeface="Helvetica Neue"/>
                <a:cs typeface="Helvetica Neue"/>
                <a:sym typeface="Helvetica Neue"/>
              </a:endParaRPr>
            </a:p>
            <a:p>
              <a:pPr marL="0" marR="0" lvl="0" indent="0" algn="ctr" rtl="0">
                <a:lnSpc>
                  <a:spcPct val="90000"/>
                </a:lnSpc>
                <a:spcBef>
                  <a:spcPts val="0"/>
                </a:spcBef>
                <a:spcAft>
                  <a:spcPts val="0"/>
                </a:spcAft>
                <a:buClr>
                  <a:schemeClr val="lt1"/>
                </a:buClr>
                <a:buSzPts val="1000"/>
                <a:buFont typeface="Arial"/>
                <a:buNone/>
              </a:pPr>
              <a:r>
                <a:rPr lang="en-US" b="1" i="0" u="none" strike="noStrike" cap="none">
                  <a:solidFill>
                    <a:schemeClr val="lt1"/>
                  </a:solidFill>
                  <a:latin typeface="Helvetica Neue"/>
                  <a:ea typeface="Helvetica Neue"/>
                  <a:cs typeface="Helvetica Neue"/>
                  <a:sym typeface="Helvetica Neue"/>
                </a:rPr>
                <a:t>Economic, </a:t>
              </a:r>
              <a:endParaRPr b="1" i="0" u="none" strike="noStrike" cap="none">
                <a:solidFill>
                  <a:schemeClr val="lt1"/>
                </a:solidFill>
                <a:latin typeface="Helvetica Neue"/>
                <a:ea typeface="Helvetica Neue"/>
                <a:cs typeface="Helvetica Neue"/>
                <a:sym typeface="Helvetica Neue"/>
              </a:endParaRPr>
            </a:p>
            <a:p>
              <a:pPr marL="0" marR="0" lvl="0" indent="0" algn="ctr" rtl="0">
                <a:lnSpc>
                  <a:spcPct val="90000"/>
                </a:lnSpc>
                <a:spcBef>
                  <a:spcPts val="0"/>
                </a:spcBef>
                <a:spcAft>
                  <a:spcPts val="0"/>
                </a:spcAft>
                <a:buClr>
                  <a:schemeClr val="lt1"/>
                </a:buClr>
                <a:buSzPts val="1000"/>
                <a:buFont typeface="Arial"/>
                <a:buNone/>
              </a:pPr>
              <a:r>
                <a:rPr lang="en-US" b="1" i="0" u="none" strike="noStrike" cap="none">
                  <a:solidFill>
                    <a:schemeClr val="lt1"/>
                  </a:solidFill>
                  <a:latin typeface="Helvetica Neue"/>
                  <a:ea typeface="Helvetica Neue"/>
                  <a:cs typeface="Helvetica Neue"/>
                  <a:sym typeface="Helvetica Neue"/>
                </a:rPr>
                <a:t>Cultural</a:t>
              </a:r>
              <a:r>
                <a:rPr lang="en-US" b="1">
                  <a:solidFill>
                    <a:schemeClr val="lt1"/>
                  </a:solidFill>
                  <a:latin typeface="Helvetica Neue"/>
                  <a:ea typeface="Helvetica Neue"/>
                  <a:cs typeface="Helvetica Neue"/>
                  <a:sym typeface="Helvetica Neue"/>
                </a:rPr>
                <a:t> </a:t>
              </a:r>
              <a:r>
                <a:rPr lang="en-US" b="1" i="0" u="none" strike="noStrike" cap="none">
                  <a:solidFill>
                    <a:schemeClr val="lt1"/>
                  </a:solidFill>
                  <a:latin typeface="Helvetica Neue"/>
                  <a:ea typeface="Helvetica Neue"/>
                  <a:cs typeface="Helvetica Neue"/>
                  <a:sym typeface="Helvetica Neue"/>
                </a:rPr>
                <a:t>Context</a:t>
              </a:r>
              <a:endParaRPr b="1" i="0" u="none" strike="noStrike" cap="none">
                <a:solidFill>
                  <a:schemeClr val="lt1"/>
                </a:solidFill>
                <a:latin typeface="Helvetica Neue"/>
                <a:ea typeface="Helvetica Neue"/>
                <a:cs typeface="Helvetica Neue"/>
                <a:sym typeface="Helvetica Neue"/>
              </a:endParaRPr>
            </a:p>
          </p:txBody>
        </p:sp>
      </p:grpSp>
      <p:grpSp>
        <p:nvGrpSpPr>
          <p:cNvPr id="196" name="Google Shape;196;p26" descr="&quot;&quot;"/>
          <p:cNvGrpSpPr/>
          <p:nvPr/>
        </p:nvGrpSpPr>
        <p:grpSpPr>
          <a:xfrm>
            <a:off x="1103619" y="3060170"/>
            <a:ext cx="3961792" cy="3965892"/>
            <a:chOff x="399970" y="369631"/>
            <a:chExt cx="3264226" cy="3965892"/>
          </a:xfrm>
        </p:grpSpPr>
        <p:sp>
          <p:nvSpPr>
            <p:cNvPr id="197" name="Google Shape;197;p26"/>
            <p:cNvSpPr/>
            <p:nvPr/>
          </p:nvSpPr>
          <p:spPr>
            <a:xfrm>
              <a:off x="810454" y="369631"/>
              <a:ext cx="1696998" cy="1696998"/>
            </a:xfrm>
            <a:custGeom>
              <a:avLst/>
              <a:gdLst/>
              <a:ahLst/>
              <a:cxnLst/>
              <a:rect l="l" t="t" r="r" b="b"/>
              <a:pathLst>
                <a:path w="120000" h="120000" extrusionOk="0">
                  <a:moveTo>
                    <a:pt x="4250" y="65757"/>
                  </a:moveTo>
                  <a:lnTo>
                    <a:pt x="4250" y="65757"/>
                  </a:lnTo>
                  <a:cubicBezTo>
                    <a:pt x="2370" y="48099"/>
                    <a:pt x="9226" y="30628"/>
                    <a:pt x="22675" y="18806"/>
                  </a:cubicBezTo>
                  <a:lnTo>
                    <a:pt x="20059" y="15222"/>
                  </a:lnTo>
                  <a:lnTo>
                    <a:pt x="29273" y="17899"/>
                  </a:lnTo>
                  <a:lnTo>
                    <a:pt x="29212" y="27764"/>
                  </a:lnTo>
                  <a:lnTo>
                    <a:pt x="26596" y="24179"/>
                  </a:lnTo>
                  <a:lnTo>
                    <a:pt x="26596" y="24179"/>
                  </a:lnTo>
                  <a:cubicBezTo>
                    <a:pt x="14540" y="34497"/>
                    <a:pt x="8417" y="49750"/>
                    <a:pt x="10149" y="65148"/>
                  </a:cubicBezTo>
                  <a:close/>
                </a:path>
              </a:pathLst>
            </a:custGeom>
            <a:solidFill>
              <a:srgbClr val="AFD2D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p26"/>
            <p:cNvSpPr/>
            <p:nvPr/>
          </p:nvSpPr>
          <p:spPr>
            <a:xfrm rot="-900000">
              <a:off x="1089404" y="628986"/>
              <a:ext cx="1205955" cy="1205955"/>
            </a:xfrm>
            <a:custGeom>
              <a:avLst/>
              <a:gdLst/>
              <a:ahLst/>
              <a:cxnLst/>
              <a:rect l="l" t="t" r="r" b="b"/>
              <a:pathLst>
                <a:path w="120000" h="120000" extrusionOk="0">
                  <a:moveTo>
                    <a:pt x="91755" y="30393"/>
                  </a:moveTo>
                  <a:lnTo>
                    <a:pt x="106176" y="23226"/>
                  </a:lnTo>
                  <a:lnTo>
                    <a:pt x="113419" y="34994"/>
                  </a:lnTo>
                  <a:lnTo>
                    <a:pt x="103210" y="49005"/>
                  </a:lnTo>
                  <a:lnTo>
                    <a:pt x="103210" y="49005"/>
                  </a:lnTo>
                  <a:cubicBezTo>
                    <a:pt x="105292" y="56205"/>
                    <a:pt x="105292" y="63795"/>
                    <a:pt x="103210" y="70995"/>
                  </a:cubicBezTo>
                  <a:lnTo>
                    <a:pt x="113419" y="85006"/>
                  </a:lnTo>
                  <a:lnTo>
                    <a:pt x="106176" y="96774"/>
                  </a:lnTo>
                  <a:lnTo>
                    <a:pt x="91755" y="89607"/>
                  </a:lnTo>
                  <a:cubicBezTo>
                    <a:pt x="86149" y="94898"/>
                    <a:pt x="79142" y="98693"/>
                    <a:pt x="71455" y="100602"/>
                  </a:cubicBezTo>
                  <a:lnTo>
                    <a:pt x="67875" y="118602"/>
                  </a:lnTo>
                  <a:lnTo>
                    <a:pt x="52125" y="118602"/>
                  </a:lnTo>
                  <a:lnTo>
                    <a:pt x="48545" y="100602"/>
                  </a:lnTo>
                  <a:lnTo>
                    <a:pt x="48545" y="100602"/>
                  </a:lnTo>
                  <a:cubicBezTo>
                    <a:pt x="40858" y="98693"/>
                    <a:pt x="33851" y="94898"/>
                    <a:pt x="28245" y="89607"/>
                  </a:cubicBezTo>
                  <a:lnTo>
                    <a:pt x="13824" y="96774"/>
                  </a:lnTo>
                  <a:lnTo>
                    <a:pt x="6581" y="85006"/>
                  </a:lnTo>
                  <a:lnTo>
                    <a:pt x="16790" y="70995"/>
                  </a:lnTo>
                  <a:lnTo>
                    <a:pt x="16790" y="70995"/>
                  </a:lnTo>
                  <a:cubicBezTo>
                    <a:pt x="14708" y="63795"/>
                    <a:pt x="14708" y="56205"/>
                    <a:pt x="16790" y="49005"/>
                  </a:cubicBezTo>
                  <a:lnTo>
                    <a:pt x="6581" y="34994"/>
                  </a:lnTo>
                  <a:lnTo>
                    <a:pt x="13824" y="23226"/>
                  </a:lnTo>
                  <a:lnTo>
                    <a:pt x="28245" y="30393"/>
                  </a:lnTo>
                  <a:lnTo>
                    <a:pt x="28245" y="30393"/>
                  </a:lnTo>
                  <a:cubicBezTo>
                    <a:pt x="33851" y="25102"/>
                    <a:pt x="40858" y="21307"/>
                    <a:pt x="48545" y="19398"/>
                  </a:cubicBezTo>
                  <a:lnTo>
                    <a:pt x="52125" y="1398"/>
                  </a:lnTo>
                  <a:lnTo>
                    <a:pt x="67875" y="1398"/>
                  </a:lnTo>
                  <a:lnTo>
                    <a:pt x="71455" y="19398"/>
                  </a:lnTo>
                  <a:lnTo>
                    <a:pt x="71455" y="19398"/>
                  </a:lnTo>
                  <a:cubicBezTo>
                    <a:pt x="79142" y="21307"/>
                    <a:pt x="86149" y="25102"/>
                    <a:pt x="91755" y="30393"/>
                  </a:cubicBezTo>
                  <a:close/>
                </a:path>
              </a:pathLst>
            </a:custGeom>
            <a:solidFill>
              <a:srgbClr val="49ACC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p26"/>
            <p:cNvSpPr txBox="1"/>
            <p:nvPr/>
          </p:nvSpPr>
          <p:spPr>
            <a:xfrm>
              <a:off x="1076933" y="879585"/>
              <a:ext cx="1230900" cy="677100"/>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Clr>
                  <a:schemeClr val="lt1"/>
                </a:buClr>
                <a:buSzPts val="800"/>
                <a:buFont typeface="Arial"/>
                <a:buNone/>
              </a:pPr>
              <a:r>
                <a:rPr lang="en-US" sz="1200" b="1" i="0" u="none" strike="noStrike" cap="none">
                  <a:solidFill>
                    <a:schemeClr val="lt1"/>
                  </a:solidFill>
                  <a:latin typeface="Helvetica Neue"/>
                  <a:ea typeface="Helvetica Neue"/>
                  <a:cs typeface="Helvetica Neue"/>
                  <a:sym typeface="Helvetica Neue"/>
                </a:rPr>
                <a:t> </a:t>
              </a:r>
              <a:r>
                <a:rPr lang="en-US" sz="1200" b="1">
                  <a:solidFill>
                    <a:schemeClr val="lt1"/>
                  </a:solidFill>
                  <a:latin typeface="Helvetica Neue"/>
                  <a:ea typeface="Helvetica Neue"/>
                  <a:cs typeface="Helvetica Neue"/>
                  <a:sym typeface="Helvetica Neue"/>
                </a:rPr>
                <a:t>T</a:t>
              </a:r>
              <a:r>
                <a:rPr lang="en-US" sz="1200" b="1" i="0" u="none" strike="noStrike" cap="none">
                  <a:solidFill>
                    <a:schemeClr val="lt1"/>
                  </a:solidFill>
                  <a:latin typeface="Helvetica Neue"/>
                  <a:ea typeface="Helvetica Neue"/>
                  <a:cs typeface="Helvetica Neue"/>
                  <a:sym typeface="Helvetica Neue"/>
                </a:rPr>
                <a:t>ools</a:t>
              </a:r>
              <a:endParaRPr sz="1200" b="1" i="0" u="none" strike="noStrike" cap="none">
                <a:solidFill>
                  <a:schemeClr val="lt1"/>
                </a:solidFill>
                <a:latin typeface="Helvetica Neue"/>
                <a:ea typeface="Helvetica Neue"/>
                <a:cs typeface="Helvetica Neue"/>
                <a:sym typeface="Helvetica Neue"/>
              </a:endParaRPr>
            </a:p>
            <a:p>
              <a:pPr marL="0" marR="0" lvl="0" indent="0" algn="ctr" rtl="0">
                <a:lnSpc>
                  <a:spcPct val="90000"/>
                </a:lnSpc>
                <a:spcBef>
                  <a:spcPts val="0"/>
                </a:spcBef>
                <a:spcAft>
                  <a:spcPts val="0"/>
                </a:spcAft>
                <a:buClr>
                  <a:schemeClr val="lt1"/>
                </a:buClr>
                <a:buSzPts val="800"/>
                <a:buFont typeface="Arial"/>
                <a:buNone/>
              </a:pPr>
              <a:r>
                <a:rPr lang="en-US" sz="1200" b="1" i="0" u="none" strike="noStrike" cap="none">
                  <a:solidFill>
                    <a:schemeClr val="lt1"/>
                  </a:solidFill>
                  <a:latin typeface="Helvetica Neue"/>
                  <a:ea typeface="Helvetica Neue"/>
                  <a:cs typeface="Helvetica Neue"/>
                  <a:sym typeface="Helvetica Neue"/>
                </a:rPr>
                <a:t>Visualization</a:t>
              </a:r>
              <a:endParaRPr sz="1200" b="1" i="0" u="none" strike="noStrike" cap="none">
                <a:solidFill>
                  <a:schemeClr val="lt1"/>
                </a:solidFill>
                <a:latin typeface="Helvetica Neue"/>
                <a:ea typeface="Helvetica Neue"/>
                <a:cs typeface="Helvetica Neue"/>
                <a:sym typeface="Helvetica Neue"/>
              </a:endParaRPr>
            </a:p>
          </p:txBody>
        </p:sp>
        <p:sp>
          <p:nvSpPr>
            <p:cNvPr id="200" name="Google Shape;200;p26"/>
            <p:cNvSpPr/>
            <p:nvPr/>
          </p:nvSpPr>
          <p:spPr>
            <a:xfrm>
              <a:off x="400017" y="1478129"/>
              <a:ext cx="1230823" cy="1230823"/>
            </a:xfrm>
            <a:custGeom>
              <a:avLst/>
              <a:gdLst/>
              <a:ahLst/>
              <a:cxnLst/>
              <a:rect l="l" t="t" r="r" b="b"/>
              <a:pathLst>
                <a:path w="120000" h="120000" extrusionOk="0">
                  <a:moveTo>
                    <a:pt x="92038" y="30393"/>
                  </a:moveTo>
                  <a:lnTo>
                    <a:pt x="105980" y="22939"/>
                  </a:lnTo>
                  <a:lnTo>
                    <a:pt x="113340" y="34793"/>
                  </a:lnTo>
                  <a:lnTo>
                    <a:pt x="103594" y="49005"/>
                  </a:lnTo>
                  <a:lnTo>
                    <a:pt x="103594" y="49005"/>
                  </a:lnTo>
                  <a:cubicBezTo>
                    <a:pt x="105694" y="56205"/>
                    <a:pt x="105694" y="63795"/>
                    <a:pt x="103594" y="70995"/>
                  </a:cubicBezTo>
                  <a:lnTo>
                    <a:pt x="113340" y="85207"/>
                  </a:lnTo>
                  <a:lnTo>
                    <a:pt x="105980" y="97061"/>
                  </a:lnTo>
                  <a:lnTo>
                    <a:pt x="92038" y="89607"/>
                  </a:lnTo>
                  <a:cubicBezTo>
                    <a:pt x="86382" y="94898"/>
                    <a:pt x="79313" y="98693"/>
                    <a:pt x="71557" y="100602"/>
                  </a:cubicBezTo>
                  <a:lnTo>
                    <a:pt x="68070" y="118602"/>
                  </a:lnTo>
                  <a:lnTo>
                    <a:pt x="51930" y="118602"/>
                  </a:lnTo>
                  <a:lnTo>
                    <a:pt x="48443" y="100602"/>
                  </a:lnTo>
                  <a:lnTo>
                    <a:pt x="48443" y="100602"/>
                  </a:lnTo>
                  <a:cubicBezTo>
                    <a:pt x="40687" y="98693"/>
                    <a:pt x="33618" y="94898"/>
                    <a:pt x="27962" y="89607"/>
                  </a:cubicBezTo>
                  <a:lnTo>
                    <a:pt x="14020" y="97061"/>
                  </a:lnTo>
                  <a:lnTo>
                    <a:pt x="6660" y="85207"/>
                  </a:lnTo>
                  <a:lnTo>
                    <a:pt x="16406" y="70995"/>
                  </a:lnTo>
                  <a:lnTo>
                    <a:pt x="16406" y="70995"/>
                  </a:lnTo>
                  <a:cubicBezTo>
                    <a:pt x="14306" y="63795"/>
                    <a:pt x="14306" y="56205"/>
                    <a:pt x="16406" y="49005"/>
                  </a:cubicBezTo>
                  <a:lnTo>
                    <a:pt x="6660" y="34793"/>
                  </a:lnTo>
                  <a:lnTo>
                    <a:pt x="14020" y="22939"/>
                  </a:lnTo>
                  <a:lnTo>
                    <a:pt x="27962" y="30393"/>
                  </a:lnTo>
                  <a:lnTo>
                    <a:pt x="27962" y="30393"/>
                  </a:lnTo>
                  <a:cubicBezTo>
                    <a:pt x="33618" y="25102"/>
                    <a:pt x="40687" y="21307"/>
                    <a:pt x="48443" y="19398"/>
                  </a:cubicBezTo>
                  <a:lnTo>
                    <a:pt x="51930" y="1398"/>
                  </a:lnTo>
                  <a:lnTo>
                    <a:pt x="68070" y="1398"/>
                  </a:lnTo>
                  <a:lnTo>
                    <a:pt x="71557" y="19398"/>
                  </a:lnTo>
                  <a:lnTo>
                    <a:pt x="71557" y="19398"/>
                  </a:lnTo>
                  <a:cubicBezTo>
                    <a:pt x="79313" y="21307"/>
                    <a:pt x="86382" y="25102"/>
                    <a:pt x="92038" y="30393"/>
                  </a:cubicBezTo>
                  <a:close/>
                </a:path>
              </a:pathLst>
            </a:custGeom>
            <a:solidFill>
              <a:srgbClr val="49ACC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 name="Google Shape;201;p26"/>
            <p:cNvSpPr txBox="1"/>
            <p:nvPr/>
          </p:nvSpPr>
          <p:spPr>
            <a:xfrm>
              <a:off x="399970" y="1789797"/>
              <a:ext cx="1230900" cy="607500"/>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Clr>
                  <a:schemeClr val="lt1"/>
                </a:buClr>
                <a:buSzPts val="800"/>
                <a:buFont typeface="Arial"/>
                <a:buNone/>
              </a:pPr>
              <a:r>
                <a:rPr lang="en-US" sz="1800" b="1" i="0" u="none" strike="noStrike" cap="none">
                  <a:solidFill>
                    <a:schemeClr val="lt1"/>
                  </a:solidFill>
                  <a:latin typeface="Helvetica Neue"/>
                  <a:ea typeface="Helvetica Neue"/>
                  <a:cs typeface="Helvetica Neue"/>
                  <a:sym typeface="Helvetica Neue"/>
                </a:rPr>
                <a:t>Data</a:t>
              </a:r>
              <a:endParaRPr sz="1800" b="1" i="0" u="none" strike="noStrike" cap="none">
                <a:solidFill>
                  <a:schemeClr val="lt1"/>
                </a:solidFill>
                <a:latin typeface="Helvetica Neue"/>
                <a:ea typeface="Helvetica Neue"/>
                <a:cs typeface="Helvetica Neue"/>
                <a:sym typeface="Helvetica Neue"/>
              </a:endParaRPr>
            </a:p>
          </p:txBody>
        </p:sp>
        <p:sp>
          <p:nvSpPr>
            <p:cNvPr id="202" name="Google Shape;202;p26"/>
            <p:cNvSpPr/>
            <p:nvPr/>
          </p:nvSpPr>
          <p:spPr>
            <a:xfrm rot="7754995">
              <a:off x="1057010" y="1728336"/>
              <a:ext cx="2166249" cy="2166249"/>
            </a:xfrm>
            <a:custGeom>
              <a:avLst/>
              <a:gdLst/>
              <a:ahLst/>
              <a:cxnLst/>
              <a:rect l="l" t="t" r="r" b="b"/>
              <a:pathLst>
                <a:path w="120000" h="120000" extrusionOk="0">
                  <a:moveTo>
                    <a:pt x="55527" y="3789"/>
                  </a:moveTo>
                  <a:lnTo>
                    <a:pt x="55527" y="3789"/>
                  </a:lnTo>
                  <a:cubicBezTo>
                    <a:pt x="78209" y="1975"/>
                    <a:pt x="99747" y="14039"/>
                    <a:pt x="110096" y="34354"/>
                  </a:cubicBezTo>
                  <a:cubicBezTo>
                    <a:pt x="120444" y="54670"/>
                    <a:pt x="117564" y="79234"/>
                    <a:pt x="102799" y="96591"/>
                  </a:cubicBezTo>
                  <a:lnTo>
                    <a:pt x="105373" y="99188"/>
                  </a:lnTo>
                  <a:lnTo>
                    <a:pt x="97703" y="98042"/>
                  </a:lnTo>
                  <a:lnTo>
                    <a:pt x="96313" y="90046"/>
                  </a:lnTo>
                  <a:lnTo>
                    <a:pt x="98885" y="92642"/>
                  </a:lnTo>
                  <a:cubicBezTo>
                    <a:pt x="111934" y="76880"/>
                    <a:pt x="114326" y="54776"/>
                    <a:pt x="104953" y="36555"/>
                  </a:cubicBezTo>
                  <a:cubicBezTo>
                    <a:pt x="95580" y="18334"/>
                    <a:pt x="76270" y="7548"/>
                    <a:pt x="55956" y="9187"/>
                  </a:cubicBezTo>
                  <a:close/>
                </a:path>
              </a:pathLst>
            </a:custGeom>
            <a:solidFill>
              <a:srgbClr val="AFD2D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 name="Google Shape;203;p26"/>
            <p:cNvSpPr/>
            <p:nvPr/>
          </p:nvSpPr>
          <p:spPr>
            <a:xfrm>
              <a:off x="1384676" y="1878147"/>
              <a:ext cx="1692382" cy="1692382"/>
            </a:xfrm>
            <a:custGeom>
              <a:avLst/>
              <a:gdLst/>
              <a:ahLst/>
              <a:cxnLst/>
              <a:rect l="l" t="t" r="r" b="b"/>
              <a:pathLst>
                <a:path w="120000" h="120000" extrusionOk="0">
                  <a:moveTo>
                    <a:pt x="86285" y="19133"/>
                  </a:moveTo>
                  <a:lnTo>
                    <a:pt x="93197" y="10296"/>
                  </a:lnTo>
                  <a:lnTo>
                    <a:pt x="101459" y="16936"/>
                  </a:lnTo>
                  <a:lnTo>
                    <a:pt x="97454" y="28109"/>
                  </a:lnTo>
                  <a:lnTo>
                    <a:pt x="97454" y="28109"/>
                  </a:lnTo>
                  <a:cubicBezTo>
                    <a:pt x="101977" y="32983"/>
                    <a:pt x="105416" y="38688"/>
                    <a:pt x="107561" y="44877"/>
                  </a:cubicBezTo>
                  <a:lnTo>
                    <a:pt x="117590" y="44325"/>
                  </a:lnTo>
                  <a:lnTo>
                    <a:pt x="119362" y="53949"/>
                  </a:lnTo>
                  <a:lnTo>
                    <a:pt x="110092" y="58630"/>
                  </a:lnTo>
                  <a:cubicBezTo>
                    <a:pt x="110287" y="65148"/>
                    <a:pt x="109092" y="71636"/>
                    <a:pt x="106582" y="77697"/>
                  </a:cubicBezTo>
                  <a:lnTo>
                    <a:pt x="113533" y="86490"/>
                  </a:lnTo>
                  <a:lnTo>
                    <a:pt x="108301" y="95170"/>
                  </a:lnTo>
                  <a:lnTo>
                    <a:pt x="99292" y="89792"/>
                  </a:lnTo>
                  <a:lnTo>
                    <a:pt x="99292" y="89792"/>
                  </a:lnTo>
                  <a:cubicBezTo>
                    <a:pt x="95067" y="94905"/>
                    <a:pt x="89798" y="99139"/>
                    <a:pt x="83808" y="102237"/>
                  </a:cubicBezTo>
                  <a:lnTo>
                    <a:pt x="84862" y="114355"/>
                  </a:lnTo>
                  <a:lnTo>
                    <a:pt x="74512" y="117963"/>
                  </a:lnTo>
                  <a:lnTo>
                    <a:pt x="70107" y="107014"/>
                  </a:lnTo>
                  <a:cubicBezTo>
                    <a:pt x="63439" y="108329"/>
                    <a:pt x="56561" y="108329"/>
                    <a:pt x="49893" y="107014"/>
                  </a:cubicBezTo>
                  <a:lnTo>
                    <a:pt x="45488" y="117963"/>
                  </a:lnTo>
                  <a:lnTo>
                    <a:pt x="35138" y="114355"/>
                  </a:lnTo>
                  <a:lnTo>
                    <a:pt x="36192" y="102237"/>
                  </a:lnTo>
                  <a:lnTo>
                    <a:pt x="36192" y="102237"/>
                  </a:lnTo>
                  <a:cubicBezTo>
                    <a:pt x="30202" y="99139"/>
                    <a:pt x="24933" y="94905"/>
                    <a:pt x="20708" y="89792"/>
                  </a:cubicBezTo>
                  <a:lnTo>
                    <a:pt x="11699" y="95170"/>
                  </a:lnTo>
                  <a:lnTo>
                    <a:pt x="6467" y="86490"/>
                  </a:lnTo>
                  <a:lnTo>
                    <a:pt x="13418" y="77697"/>
                  </a:lnTo>
                  <a:cubicBezTo>
                    <a:pt x="10908" y="71636"/>
                    <a:pt x="9713" y="65148"/>
                    <a:pt x="9908" y="58630"/>
                  </a:cubicBezTo>
                  <a:lnTo>
                    <a:pt x="638" y="53949"/>
                  </a:lnTo>
                  <a:lnTo>
                    <a:pt x="2410" y="44325"/>
                  </a:lnTo>
                  <a:lnTo>
                    <a:pt x="12439" y="44877"/>
                  </a:lnTo>
                  <a:lnTo>
                    <a:pt x="12439" y="44877"/>
                  </a:lnTo>
                  <a:cubicBezTo>
                    <a:pt x="14584" y="38688"/>
                    <a:pt x="18023" y="32983"/>
                    <a:pt x="22546" y="28109"/>
                  </a:cubicBezTo>
                  <a:lnTo>
                    <a:pt x="18541" y="16936"/>
                  </a:lnTo>
                  <a:lnTo>
                    <a:pt x="26803" y="10296"/>
                  </a:lnTo>
                  <a:lnTo>
                    <a:pt x="33715" y="19133"/>
                  </a:lnTo>
                  <a:lnTo>
                    <a:pt x="33715" y="19133"/>
                  </a:lnTo>
                  <a:cubicBezTo>
                    <a:pt x="39511" y="15712"/>
                    <a:pt x="45974" y="13459"/>
                    <a:pt x="52710" y="12511"/>
                  </a:cubicBezTo>
                  <a:lnTo>
                    <a:pt x="54453" y="511"/>
                  </a:lnTo>
                  <a:lnTo>
                    <a:pt x="65547" y="511"/>
                  </a:lnTo>
                  <a:lnTo>
                    <a:pt x="67290" y="12511"/>
                  </a:lnTo>
                  <a:lnTo>
                    <a:pt x="67290" y="12511"/>
                  </a:lnTo>
                  <a:cubicBezTo>
                    <a:pt x="74026" y="13459"/>
                    <a:pt x="80489" y="15712"/>
                    <a:pt x="86285" y="19133"/>
                  </a:cubicBezTo>
                  <a:close/>
                </a:path>
              </a:pathLst>
            </a:custGeom>
            <a:solidFill>
              <a:srgbClr val="49ACC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p26"/>
            <p:cNvSpPr txBox="1"/>
            <p:nvPr/>
          </p:nvSpPr>
          <p:spPr>
            <a:xfrm>
              <a:off x="1505992" y="2274585"/>
              <a:ext cx="1476900" cy="870000"/>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Clr>
                  <a:schemeClr val="lt1"/>
                </a:buClr>
                <a:buSzPts val="800"/>
                <a:buFont typeface="Arial"/>
                <a:buNone/>
              </a:pPr>
              <a:r>
                <a:rPr lang="en-US" sz="1400" b="1" i="0" u="none" strike="noStrike" cap="none">
                  <a:solidFill>
                    <a:schemeClr val="lt1"/>
                  </a:solidFill>
                  <a:latin typeface="Helvetica Neue"/>
                  <a:ea typeface="Helvetica Neue"/>
                  <a:cs typeface="Helvetica Neue"/>
                  <a:sym typeface="Helvetica Neue"/>
                </a:rPr>
                <a:t>Protocols</a:t>
              </a:r>
              <a:endParaRPr sz="1400" b="1" i="0" u="none" strike="noStrike" cap="none">
                <a:solidFill>
                  <a:schemeClr val="lt1"/>
                </a:solidFill>
                <a:latin typeface="Helvetica Neue"/>
                <a:ea typeface="Helvetica Neue"/>
                <a:cs typeface="Helvetica Neue"/>
                <a:sym typeface="Helvetica Neue"/>
              </a:endParaRPr>
            </a:p>
            <a:p>
              <a:pPr marL="0" marR="0" lvl="0" indent="0" algn="ctr" rtl="0">
                <a:lnSpc>
                  <a:spcPct val="90000"/>
                </a:lnSpc>
                <a:spcBef>
                  <a:spcPts val="0"/>
                </a:spcBef>
                <a:spcAft>
                  <a:spcPts val="0"/>
                </a:spcAft>
                <a:buClr>
                  <a:schemeClr val="lt1"/>
                </a:buClr>
                <a:buSzPts val="800"/>
                <a:buFont typeface="Arial"/>
                <a:buNone/>
              </a:pPr>
              <a:r>
                <a:rPr lang="en-US" sz="1400" b="1" i="0" u="none" strike="noStrike" cap="none">
                  <a:solidFill>
                    <a:schemeClr val="lt1"/>
                  </a:solidFill>
                  <a:latin typeface="Helvetica Neue"/>
                  <a:ea typeface="Helvetica Neue"/>
                  <a:cs typeface="Helvetica Neue"/>
                  <a:sym typeface="Helvetica Neue"/>
                </a:rPr>
                <a:t> and </a:t>
              </a:r>
              <a:endParaRPr sz="1400" b="1" i="0" u="none" strike="noStrike" cap="none">
                <a:solidFill>
                  <a:schemeClr val="lt1"/>
                </a:solidFill>
                <a:latin typeface="Helvetica Neue"/>
                <a:ea typeface="Helvetica Neue"/>
                <a:cs typeface="Helvetica Neue"/>
                <a:sym typeface="Helvetica Neue"/>
              </a:endParaRPr>
            </a:p>
            <a:p>
              <a:pPr marL="0" marR="0" lvl="0" indent="0" algn="ctr" rtl="0">
                <a:lnSpc>
                  <a:spcPct val="90000"/>
                </a:lnSpc>
                <a:spcBef>
                  <a:spcPts val="0"/>
                </a:spcBef>
                <a:spcAft>
                  <a:spcPts val="0"/>
                </a:spcAft>
                <a:buClr>
                  <a:schemeClr val="lt1"/>
                </a:buClr>
                <a:buSzPts val="800"/>
                <a:buFont typeface="Arial"/>
                <a:buNone/>
              </a:pPr>
              <a:r>
                <a:rPr lang="en-US" sz="1400" b="1" i="0" u="none" strike="noStrike" cap="none">
                  <a:solidFill>
                    <a:schemeClr val="lt1"/>
                  </a:solidFill>
                  <a:latin typeface="Helvetica Neue"/>
                  <a:ea typeface="Helvetica Neue"/>
                  <a:cs typeface="Helvetica Neue"/>
                  <a:sym typeface="Helvetica Neue"/>
                </a:rPr>
                <a:t>methodologies</a:t>
              </a:r>
              <a:endParaRPr sz="1400" b="1" i="0" u="none" strike="noStrike" cap="none">
                <a:solidFill>
                  <a:schemeClr val="lt1"/>
                </a:solidFill>
                <a:latin typeface="Helvetica Neue"/>
                <a:ea typeface="Helvetica Neue"/>
                <a:cs typeface="Helvetica Neue"/>
                <a:sym typeface="Helvetica Neue"/>
              </a:endParaRPr>
            </a:p>
          </p:txBody>
        </p:sp>
      </p:grpSp>
      <p:grpSp>
        <p:nvGrpSpPr>
          <p:cNvPr id="205" name="Google Shape;205;p26" descr="&quot;&quot;"/>
          <p:cNvGrpSpPr/>
          <p:nvPr/>
        </p:nvGrpSpPr>
        <p:grpSpPr>
          <a:xfrm>
            <a:off x="3844344" y="2546363"/>
            <a:ext cx="3961680" cy="3786580"/>
            <a:chOff x="-345249" y="1082625"/>
            <a:chExt cx="3730044" cy="3334138"/>
          </a:xfrm>
        </p:grpSpPr>
        <p:sp>
          <p:nvSpPr>
            <p:cNvPr id="206" name="Google Shape;206;p26"/>
            <p:cNvSpPr/>
            <p:nvPr/>
          </p:nvSpPr>
          <p:spPr>
            <a:xfrm rot="-4667808">
              <a:off x="-140773" y="2046038"/>
              <a:ext cx="2166249" cy="2166249"/>
            </a:xfrm>
            <a:custGeom>
              <a:avLst/>
              <a:gdLst/>
              <a:ahLst/>
              <a:cxnLst/>
              <a:rect l="l" t="t" r="r" b="b"/>
              <a:pathLst>
                <a:path w="120000" h="120000" extrusionOk="0">
                  <a:moveTo>
                    <a:pt x="55957" y="3895"/>
                  </a:moveTo>
                  <a:cubicBezTo>
                    <a:pt x="79198" y="2233"/>
                    <a:pt x="101078" y="14961"/>
                    <a:pt x="111045" y="35940"/>
                  </a:cubicBezTo>
                  <a:cubicBezTo>
                    <a:pt x="121011" y="56920"/>
                    <a:pt x="117018" y="81842"/>
                    <a:pt x="100991" y="98690"/>
                  </a:cubicBezTo>
                  <a:lnTo>
                    <a:pt x="103428" y="101404"/>
                  </a:lnTo>
                  <a:lnTo>
                    <a:pt x="95809" y="99896"/>
                  </a:lnTo>
                  <a:lnTo>
                    <a:pt x="94904" y="91907"/>
                  </a:lnTo>
                  <a:lnTo>
                    <a:pt x="97340" y="94622"/>
                  </a:lnTo>
                  <a:lnTo>
                    <a:pt x="97340" y="94622"/>
                  </a:lnTo>
                  <a:cubicBezTo>
                    <a:pt x="111745" y="79421"/>
                    <a:pt x="115264" y="57044"/>
                    <a:pt x="106208" y="38234"/>
                  </a:cubicBezTo>
                  <a:cubicBezTo>
                    <a:pt x="97152" y="19423"/>
                    <a:pt x="77370" y="8022"/>
                    <a:pt x="56361" y="9503"/>
                  </a:cubicBezTo>
                  <a:close/>
                </a:path>
              </a:pathLst>
            </a:custGeom>
            <a:solidFill>
              <a:srgbClr val="FAC8A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 name="Google Shape;207;p26"/>
            <p:cNvSpPr/>
            <p:nvPr/>
          </p:nvSpPr>
          <p:spPr>
            <a:xfrm>
              <a:off x="81694" y="2371617"/>
              <a:ext cx="1692382" cy="1692382"/>
            </a:xfrm>
            <a:custGeom>
              <a:avLst/>
              <a:gdLst/>
              <a:ahLst/>
              <a:cxnLst/>
              <a:rect l="l" t="t" r="r" b="b"/>
              <a:pathLst>
                <a:path w="120000" h="120000" extrusionOk="0">
                  <a:moveTo>
                    <a:pt x="85177" y="18471"/>
                  </a:moveTo>
                  <a:lnTo>
                    <a:pt x="94825" y="11511"/>
                  </a:lnTo>
                  <a:lnTo>
                    <a:pt x="102396" y="17967"/>
                  </a:lnTo>
                  <a:lnTo>
                    <a:pt x="95875" y="27593"/>
                  </a:lnTo>
                  <a:lnTo>
                    <a:pt x="95875" y="27593"/>
                  </a:lnTo>
                  <a:cubicBezTo>
                    <a:pt x="100207" y="32545"/>
                    <a:pt x="103501" y="38343"/>
                    <a:pt x="105555" y="44632"/>
                  </a:cubicBezTo>
                  <a:lnTo>
                    <a:pt x="117739" y="44787"/>
                  </a:lnTo>
                  <a:lnTo>
                    <a:pt x="119487" y="54858"/>
                  </a:lnTo>
                  <a:lnTo>
                    <a:pt x="107980" y="58608"/>
                  </a:lnTo>
                  <a:lnTo>
                    <a:pt x="107980" y="58608"/>
                  </a:lnTo>
                  <a:cubicBezTo>
                    <a:pt x="108167" y="65232"/>
                    <a:pt x="107023" y="71825"/>
                    <a:pt x="104618" y="77984"/>
                  </a:cubicBezTo>
                  <a:lnTo>
                    <a:pt x="114223" y="84997"/>
                  </a:lnTo>
                  <a:lnTo>
                    <a:pt x="109225" y="93793"/>
                  </a:lnTo>
                  <a:lnTo>
                    <a:pt x="97636" y="90275"/>
                  </a:lnTo>
                  <a:lnTo>
                    <a:pt x="97636" y="90275"/>
                  </a:lnTo>
                  <a:cubicBezTo>
                    <a:pt x="93588" y="95470"/>
                    <a:pt x="88542" y="99773"/>
                    <a:pt x="82804" y="102921"/>
                  </a:cubicBezTo>
                  <a:lnTo>
                    <a:pt x="85250" y="114085"/>
                  </a:lnTo>
                  <a:lnTo>
                    <a:pt x="76061" y="117483"/>
                  </a:lnTo>
                  <a:lnTo>
                    <a:pt x="69681" y="107775"/>
                  </a:lnTo>
                  <a:lnTo>
                    <a:pt x="69681" y="107775"/>
                  </a:lnTo>
                  <a:cubicBezTo>
                    <a:pt x="63294" y="109112"/>
                    <a:pt x="56706" y="109112"/>
                    <a:pt x="50319" y="107775"/>
                  </a:cubicBezTo>
                  <a:lnTo>
                    <a:pt x="43939" y="117483"/>
                  </a:lnTo>
                  <a:lnTo>
                    <a:pt x="34750" y="114085"/>
                  </a:lnTo>
                  <a:lnTo>
                    <a:pt x="37196" y="102921"/>
                  </a:lnTo>
                  <a:lnTo>
                    <a:pt x="37196" y="102921"/>
                  </a:lnTo>
                  <a:cubicBezTo>
                    <a:pt x="31458" y="99773"/>
                    <a:pt x="26412" y="95470"/>
                    <a:pt x="22364" y="90275"/>
                  </a:cubicBezTo>
                  <a:lnTo>
                    <a:pt x="10775" y="93793"/>
                  </a:lnTo>
                  <a:lnTo>
                    <a:pt x="5777" y="84997"/>
                  </a:lnTo>
                  <a:lnTo>
                    <a:pt x="15382" y="77984"/>
                  </a:lnTo>
                  <a:cubicBezTo>
                    <a:pt x="12977" y="71825"/>
                    <a:pt x="11833" y="65232"/>
                    <a:pt x="12020" y="58608"/>
                  </a:cubicBezTo>
                  <a:lnTo>
                    <a:pt x="513" y="54858"/>
                  </a:lnTo>
                  <a:lnTo>
                    <a:pt x="2261" y="44787"/>
                  </a:lnTo>
                  <a:lnTo>
                    <a:pt x="14445" y="44632"/>
                  </a:lnTo>
                  <a:cubicBezTo>
                    <a:pt x="16499" y="38343"/>
                    <a:pt x="19793" y="32545"/>
                    <a:pt x="24125" y="27593"/>
                  </a:cubicBezTo>
                  <a:lnTo>
                    <a:pt x="17604" y="17967"/>
                  </a:lnTo>
                  <a:lnTo>
                    <a:pt x="25175" y="11511"/>
                  </a:lnTo>
                  <a:lnTo>
                    <a:pt x="34823" y="18471"/>
                  </a:lnTo>
                  <a:lnTo>
                    <a:pt x="34823" y="18471"/>
                  </a:lnTo>
                  <a:cubicBezTo>
                    <a:pt x="40375" y="14995"/>
                    <a:pt x="46566" y="12705"/>
                    <a:pt x="53017" y="11741"/>
                  </a:cubicBezTo>
                  <a:lnTo>
                    <a:pt x="55133" y="519"/>
                  </a:lnTo>
                  <a:lnTo>
                    <a:pt x="64867" y="519"/>
                  </a:lnTo>
                  <a:lnTo>
                    <a:pt x="66983" y="11741"/>
                  </a:lnTo>
                  <a:cubicBezTo>
                    <a:pt x="73434" y="12705"/>
                    <a:pt x="79625" y="14995"/>
                    <a:pt x="85177" y="18471"/>
                  </a:cubicBezTo>
                  <a:close/>
                </a:path>
              </a:pathLst>
            </a:cu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Google Shape;208;p26"/>
            <p:cNvSpPr txBox="1"/>
            <p:nvPr/>
          </p:nvSpPr>
          <p:spPr>
            <a:xfrm>
              <a:off x="421938" y="2768049"/>
              <a:ext cx="1011894" cy="869920"/>
            </a:xfrm>
            <a:prstGeom prst="rect">
              <a:avLst/>
            </a:prstGeom>
            <a:noFill/>
            <a:ln>
              <a:noFill/>
            </a:ln>
          </p:spPr>
          <p:txBody>
            <a:bodyPr spcFirstLastPara="1" wrap="square" lIns="16500" tIns="16500" rIns="16500" bIns="16500" anchor="ctr" anchorCtr="0">
              <a:noAutofit/>
            </a:bodyPr>
            <a:lstStyle/>
            <a:p>
              <a:pPr marL="0" marR="0" lvl="0" indent="0" algn="ctr" rtl="0">
                <a:lnSpc>
                  <a:spcPct val="90000"/>
                </a:lnSpc>
                <a:spcBef>
                  <a:spcPts val="0"/>
                </a:spcBef>
                <a:spcAft>
                  <a:spcPts val="0"/>
                </a:spcAft>
                <a:buClr>
                  <a:schemeClr val="lt1"/>
                </a:buClr>
                <a:buSzPts val="1300"/>
                <a:buFont typeface="Arial"/>
                <a:buNone/>
              </a:pPr>
              <a:r>
                <a:rPr lang="en-US" sz="1300" b="1" i="0" u="none" strike="noStrike" cap="none">
                  <a:solidFill>
                    <a:schemeClr val="lt1"/>
                  </a:solidFill>
                  <a:latin typeface="Helvetica Neue"/>
                  <a:ea typeface="Helvetica Neue"/>
                  <a:cs typeface="Helvetica Neue"/>
                  <a:sym typeface="Helvetica Neue"/>
                </a:rPr>
                <a:t>Recruitment, Persistence, Motivations Incentives</a:t>
              </a:r>
              <a:endParaRPr sz="1300" b="1" i="0" u="none" strike="noStrike" cap="none">
                <a:solidFill>
                  <a:schemeClr val="lt1"/>
                </a:solidFill>
                <a:latin typeface="Helvetica Neue"/>
                <a:ea typeface="Helvetica Neue"/>
                <a:cs typeface="Helvetica Neue"/>
                <a:sym typeface="Helvetica Neue"/>
              </a:endParaRPr>
            </a:p>
          </p:txBody>
        </p:sp>
        <p:sp>
          <p:nvSpPr>
            <p:cNvPr id="209" name="Google Shape;209;p26"/>
            <p:cNvSpPr/>
            <p:nvPr/>
          </p:nvSpPr>
          <p:spPr>
            <a:xfrm rot="-9315073">
              <a:off x="1553708" y="2460372"/>
              <a:ext cx="1573915" cy="1573915"/>
            </a:xfrm>
            <a:custGeom>
              <a:avLst/>
              <a:gdLst/>
              <a:ahLst/>
              <a:cxnLst/>
              <a:rect l="l" t="t" r="r" b="b"/>
              <a:pathLst>
                <a:path w="120000" h="120000" extrusionOk="0">
                  <a:moveTo>
                    <a:pt x="37968" y="9580"/>
                  </a:moveTo>
                  <a:lnTo>
                    <a:pt x="40958" y="16423"/>
                  </a:lnTo>
                  <a:lnTo>
                    <a:pt x="40958" y="16423"/>
                  </a:lnTo>
                  <a:cubicBezTo>
                    <a:pt x="22713" y="24582"/>
                    <a:pt x="11528" y="43485"/>
                    <a:pt x="13039" y="63608"/>
                  </a:cubicBezTo>
                  <a:lnTo>
                    <a:pt x="18044" y="62559"/>
                  </a:lnTo>
                  <a:lnTo>
                    <a:pt x="10101" y="70459"/>
                  </a:lnTo>
                  <a:lnTo>
                    <a:pt x="397" y="66258"/>
                  </a:lnTo>
                  <a:lnTo>
                    <a:pt x="5407" y="65208"/>
                  </a:lnTo>
                  <a:cubicBezTo>
                    <a:pt x="3169" y="41554"/>
                    <a:pt x="16296" y="19126"/>
                    <a:pt x="37968" y="9580"/>
                  </a:cubicBezTo>
                  <a:close/>
                </a:path>
              </a:pathLst>
            </a:custGeom>
            <a:solidFill>
              <a:srgbClr val="FAC8A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p26"/>
            <p:cNvSpPr/>
            <p:nvPr/>
          </p:nvSpPr>
          <p:spPr>
            <a:xfrm>
              <a:off x="1680628" y="2463600"/>
              <a:ext cx="1230823" cy="1230823"/>
            </a:xfrm>
            <a:custGeom>
              <a:avLst/>
              <a:gdLst/>
              <a:ahLst/>
              <a:cxnLst/>
              <a:rect l="l" t="t" r="r" b="b"/>
              <a:pathLst>
                <a:path w="120000" h="120000" extrusionOk="0">
                  <a:moveTo>
                    <a:pt x="89790" y="29571"/>
                  </a:moveTo>
                  <a:lnTo>
                    <a:pt x="107692" y="25245"/>
                  </a:lnTo>
                  <a:lnTo>
                    <a:pt x="114502" y="37368"/>
                  </a:lnTo>
                  <a:lnTo>
                    <a:pt x="100535" y="48700"/>
                  </a:lnTo>
                  <a:lnTo>
                    <a:pt x="100535" y="48700"/>
                  </a:lnTo>
                  <a:cubicBezTo>
                    <a:pt x="102488" y="56099"/>
                    <a:pt x="102488" y="63901"/>
                    <a:pt x="100535" y="71300"/>
                  </a:cubicBezTo>
                  <a:lnTo>
                    <a:pt x="114502" y="82632"/>
                  </a:lnTo>
                  <a:lnTo>
                    <a:pt x="107692" y="94755"/>
                  </a:lnTo>
                  <a:lnTo>
                    <a:pt x="89790" y="90429"/>
                  </a:lnTo>
                  <a:cubicBezTo>
                    <a:pt x="84531" y="95868"/>
                    <a:pt x="77957" y="99768"/>
                    <a:pt x="70746" y="101730"/>
                  </a:cubicBezTo>
                  <a:lnTo>
                    <a:pt x="66514" y="118563"/>
                  </a:lnTo>
                  <a:lnTo>
                    <a:pt x="53486" y="118563"/>
                  </a:lnTo>
                  <a:lnTo>
                    <a:pt x="49254" y="101730"/>
                  </a:lnTo>
                  <a:lnTo>
                    <a:pt x="49254" y="101730"/>
                  </a:lnTo>
                  <a:cubicBezTo>
                    <a:pt x="42043" y="99768"/>
                    <a:pt x="35469" y="95868"/>
                    <a:pt x="30210" y="90429"/>
                  </a:cubicBezTo>
                  <a:lnTo>
                    <a:pt x="12308" y="94755"/>
                  </a:lnTo>
                  <a:lnTo>
                    <a:pt x="5498" y="82632"/>
                  </a:lnTo>
                  <a:lnTo>
                    <a:pt x="19465" y="71300"/>
                  </a:lnTo>
                  <a:lnTo>
                    <a:pt x="19465" y="71300"/>
                  </a:lnTo>
                  <a:cubicBezTo>
                    <a:pt x="17512" y="63901"/>
                    <a:pt x="17512" y="56099"/>
                    <a:pt x="19465" y="48700"/>
                  </a:cubicBezTo>
                  <a:lnTo>
                    <a:pt x="5498" y="37368"/>
                  </a:lnTo>
                  <a:lnTo>
                    <a:pt x="12308" y="25245"/>
                  </a:lnTo>
                  <a:lnTo>
                    <a:pt x="30210" y="29571"/>
                  </a:lnTo>
                  <a:lnTo>
                    <a:pt x="30210" y="29571"/>
                  </a:lnTo>
                  <a:cubicBezTo>
                    <a:pt x="35469" y="24132"/>
                    <a:pt x="42043" y="20232"/>
                    <a:pt x="49254" y="18270"/>
                  </a:cubicBezTo>
                  <a:lnTo>
                    <a:pt x="53486" y="1437"/>
                  </a:lnTo>
                  <a:lnTo>
                    <a:pt x="66514" y="1437"/>
                  </a:lnTo>
                  <a:lnTo>
                    <a:pt x="70746" y="18270"/>
                  </a:lnTo>
                  <a:lnTo>
                    <a:pt x="70746" y="18270"/>
                  </a:lnTo>
                  <a:cubicBezTo>
                    <a:pt x="77957" y="20232"/>
                    <a:pt x="84531" y="24132"/>
                    <a:pt x="89790" y="29571"/>
                  </a:cubicBezTo>
                  <a:close/>
                </a:path>
              </a:pathLst>
            </a:cu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p26"/>
            <p:cNvSpPr txBox="1"/>
            <p:nvPr/>
          </p:nvSpPr>
          <p:spPr>
            <a:xfrm>
              <a:off x="1901534" y="2775253"/>
              <a:ext cx="789000" cy="607500"/>
            </a:xfrm>
            <a:prstGeom prst="rect">
              <a:avLst/>
            </a:prstGeom>
            <a:noFill/>
            <a:ln>
              <a:noFill/>
            </a:ln>
          </p:spPr>
          <p:txBody>
            <a:bodyPr spcFirstLastPara="1" wrap="square" lIns="16500" tIns="16500" rIns="16500" bIns="16500" anchor="ctr" anchorCtr="0">
              <a:noAutofit/>
            </a:bodyPr>
            <a:lstStyle/>
            <a:p>
              <a:pPr marL="0" marR="0" lvl="0" indent="0" algn="ctr" rtl="0">
                <a:lnSpc>
                  <a:spcPct val="90000"/>
                </a:lnSpc>
                <a:spcBef>
                  <a:spcPts val="0"/>
                </a:spcBef>
                <a:spcAft>
                  <a:spcPts val="0"/>
                </a:spcAft>
                <a:buClr>
                  <a:schemeClr val="lt1"/>
                </a:buClr>
                <a:buSzPts val="1300"/>
                <a:buFont typeface="Arial"/>
                <a:buNone/>
              </a:pPr>
              <a:r>
                <a:rPr lang="en-US" sz="1300" b="1" i="0" u="none" strike="noStrike" cap="none">
                  <a:solidFill>
                    <a:schemeClr val="lt1"/>
                  </a:solidFill>
                  <a:latin typeface="Helvetica Neue"/>
                  <a:ea typeface="Helvetica Neue"/>
                  <a:cs typeface="Helvetica Neue"/>
                  <a:sym typeface="Helvetica Neue"/>
                </a:rPr>
                <a:t>Open Datasets</a:t>
              </a:r>
              <a:endParaRPr sz="1300" b="1" i="0" u="none" strike="noStrike" cap="none">
                <a:solidFill>
                  <a:schemeClr val="lt1"/>
                </a:solidFill>
                <a:latin typeface="Helvetica Neue"/>
                <a:ea typeface="Helvetica Neue"/>
                <a:cs typeface="Helvetica Neue"/>
                <a:sym typeface="Helvetica Neue"/>
              </a:endParaRPr>
            </a:p>
          </p:txBody>
        </p:sp>
        <p:sp>
          <p:nvSpPr>
            <p:cNvPr id="212" name="Google Shape;212;p26"/>
            <p:cNvSpPr/>
            <p:nvPr/>
          </p:nvSpPr>
          <p:spPr>
            <a:xfrm>
              <a:off x="1380068" y="1082625"/>
              <a:ext cx="1696998" cy="1696998"/>
            </a:xfrm>
            <a:custGeom>
              <a:avLst/>
              <a:gdLst/>
              <a:ahLst/>
              <a:cxnLst/>
              <a:rect l="l" t="t" r="r" b="b"/>
              <a:pathLst>
                <a:path w="120000" h="120000" extrusionOk="0">
                  <a:moveTo>
                    <a:pt x="4959" y="64379"/>
                  </a:moveTo>
                  <a:lnTo>
                    <a:pt x="4959" y="64379"/>
                  </a:lnTo>
                  <a:cubicBezTo>
                    <a:pt x="3810" y="49774"/>
                    <a:pt x="8448" y="35303"/>
                    <a:pt x="17863" y="24121"/>
                  </a:cubicBezTo>
                  <a:lnTo>
                    <a:pt x="14728" y="20812"/>
                  </a:lnTo>
                  <a:lnTo>
                    <a:pt x="24305" y="22314"/>
                  </a:lnTo>
                  <a:lnTo>
                    <a:pt x="25837" y="32541"/>
                  </a:lnTo>
                  <a:lnTo>
                    <a:pt x="22709" y="29238"/>
                  </a:lnTo>
                  <a:lnTo>
                    <a:pt x="22709" y="29238"/>
                  </a:lnTo>
                  <a:cubicBezTo>
                    <a:pt x="14945" y="38955"/>
                    <a:pt x="11153" y="51332"/>
                    <a:pt x="12114" y="63810"/>
                  </a:cubicBezTo>
                  <a:close/>
                </a:path>
              </a:pathLst>
            </a:custGeom>
            <a:solidFill>
              <a:srgbClr val="FAC8A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p26"/>
            <p:cNvSpPr/>
            <p:nvPr/>
          </p:nvSpPr>
          <p:spPr>
            <a:xfrm rot="-900000">
              <a:off x="1735586" y="1316938"/>
              <a:ext cx="1205955" cy="1205955"/>
            </a:xfrm>
            <a:custGeom>
              <a:avLst/>
              <a:gdLst/>
              <a:ahLst/>
              <a:cxnLst/>
              <a:rect l="l" t="t" r="r" b="b"/>
              <a:pathLst>
                <a:path w="120000" h="120000" extrusionOk="0">
                  <a:moveTo>
                    <a:pt x="89790" y="29678"/>
                  </a:moveTo>
                  <a:lnTo>
                    <a:pt x="107668" y="25226"/>
                  </a:lnTo>
                  <a:lnTo>
                    <a:pt x="114439" y="37237"/>
                  </a:lnTo>
                  <a:lnTo>
                    <a:pt x="100535" y="48739"/>
                  </a:lnTo>
                  <a:lnTo>
                    <a:pt x="100535" y="48739"/>
                  </a:lnTo>
                  <a:cubicBezTo>
                    <a:pt x="102488" y="56113"/>
                    <a:pt x="102488" y="63887"/>
                    <a:pt x="100535" y="71261"/>
                  </a:cubicBezTo>
                  <a:lnTo>
                    <a:pt x="114439" y="82763"/>
                  </a:lnTo>
                  <a:lnTo>
                    <a:pt x="107668" y="94774"/>
                  </a:lnTo>
                  <a:lnTo>
                    <a:pt x="89790" y="90322"/>
                  </a:lnTo>
                  <a:lnTo>
                    <a:pt x="89790" y="90322"/>
                  </a:lnTo>
                  <a:cubicBezTo>
                    <a:pt x="84531" y="95741"/>
                    <a:pt x="77957" y="99628"/>
                    <a:pt x="70746" y="101583"/>
                  </a:cubicBezTo>
                  <a:lnTo>
                    <a:pt x="66514" y="118568"/>
                  </a:lnTo>
                  <a:lnTo>
                    <a:pt x="53486" y="118568"/>
                  </a:lnTo>
                  <a:lnTo>
                    <a:pt x="49254" y="101583"/>
                  </a:lnTo>
                  <a:lnTo>
                    <a:pt x="49254" y="101583"/>
                  </a:lnTo>
                  <a:cubicBezTo>
                    <a:pt x="42043" y="99628"/>
                    <a:pt x="35469" y="95741"/>
                    <a:pt x="30210" y="90322"/>
                  </a:cubicBezTo>
                  <a:lnTo>
                    <a:pt x="12332" y="94774"/>
                  </a:lnTo>
                  <a:lnTo>
                    <a:pt x="5561" y="82763"/>
                  </a:lnTo>
                  <a:lnTo>
                    <a:pt x="19465" y="71261"/>
                  </a:lnTo>
                  <a:lnTo>
                    <a:pt x="19465" y="71261"/>
                  </a:lnTo>
                  <a:cubicBezTo>
                    <a:pt x="17512" y="63887"/>
                    <a:pt x="17512" y="56113"/>
                    <a:pt x="19465" y="48739"/>
                  </a:cubicBezTo>
                  <a:lnTo>
                    <a:pt x="5561" y="37237"/>
                  </a:lnTo>
                  <a:lnTo>
                    <a:pt x="12332" y="25226"/>
                  </a:lnTo>
                  <a:lnTo>
                    <a:pt x="30210" y="29678"/>
                  </a:lnTo>
                  <a:lnTo>
                    <a:pt x="30210" y="29678"/>
                  </a:lnTo>
                  <a:cubicBezTo>
                    <a:pt x="35469" y="24259"/>
                    <a:pt x="42043" y="20372"/>
                    <a:pt x="49254" y="18417"/>
                  </a:cubicBezTo>
                  <a:lnTo>
                    <a:pt x="53486" y="1432"/>
                  </a:lnTo>
                  <a:lnTo>
                    <a:pt x="66514" y="1432"/>
                  </a:lnTo>
                  <a:lnTo>
                    <a:pt x="70746" y="18417"/>
                  </a:lnTo>
                  <a:cubicBezTo>
                    <a:pt x="77957" y="20372"/>
                    <a:pt x="84531" y="24259"/>
                    <a:pt x="89790" y="29678"/>
                  </a:cubicBezTo>
                  <a:close/>
                </a:path>
              </a:pathLst>
            </a:custGeom>
            <a:solidFill>
              <a:srgbClr val="F79543"/>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26"/>
            <p:cNvSpPr txBox="1"/>
            <p:nvPr/>
          </p:nvSpPr>
          <p:spPr>
            <a:xfrm>
              <a:off x="2000088" y="1581439"/>
              <a:ext cx="677100" cy="677100"/>
            </a:xfrm>
            <a:prstGeom prst="rect">
              <a:avLst/>
            </a:prstGeom>
            <a:noFill/>
            <a:ln>
              <a:noFill/>
            </a:ln>
          </p:spPr>
          <p:txBody>
            <a:bodyPr spcFirstLastPara="1" wrap="square" lIns="16500" tIns="16500" rIns="16500" bIns="16500" anchor="ctr" anchorCtr="0">
              <a:noAutofit/>
            </a:bodyPr>
            <a:lstStyle/>
            <a:p>
              <a:pPr marL="0" marR="0" lvl="0" indent="0" algn="ctr" rtl="0">
                <a:lnSpc>
                  <a:spcPct val="90000"/>
                </a:lnSpc>
                <a:spcBef>
                  <a:spcPts val="0"/>
                </a:spcBef>
                <a:spcAft>
                  <a:spcPts val="0"/>
                </a:spcAft>
                <a:buClr>
                  <a:schemeClr val="lt1"/>
                </a:buClr>
                <a:buSzPts val="1300"/>
                <a:buFont typeface="Arial"/>
                <a:buNone/>
              </a:pPr>
              <a:r>
                <a:rPr lang="en-US" sz="1300" b="1" i="0" u="none" strike="noStrike" cap="none">
                  <a:solidFill>
                    <a:schemeClr val="lt1"/>
                  </a:solidFill>
                  <a:latin typeface="Helvetica Neue"/>
                  <a:ea typeface="Helvetica Neue"/>
                  <a:cs typeface="Helvetica Neue"/>
                  <a:sym typeface="Helvetica Neue"/>
                </a:rPr>
                <a:t>Privacy</a:t>
              </a:r>
              <a:endParaRPr sz="1300" b="1" i="0" u="none" strike="noStrike" cap="none">
                <a:solidFill>
                  <a:schemeClr val="lt1"/>
                </a:solidFill>
                <a:latin typeface="Helvetica Neue"/>
                <a:ea typeface="Helvetica Neue"/>
                <a:cs typeface="Helvetica Neue"/>
                <a:sym typeface="Helvetica Neue"/>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52750"/>
        </a:solidFill>
        <a:effectLst/>
      </p:bgPr>
    </p:bg>
    <p:spTree>
      <p:nvGrpSpPr>
        <p:cNvPr id="1" name="Shape 219"/>
        <p:cNvGrpSpPr/>
        <p:nvPr/>
      </p:nvGrpSpPr>
      <p:grpSpPr>
        <a:xfrm>
          <a:off x="0" y="0"/>
          <a:ext cx="0" cy="0"/>
          <a:chOff x="0" y="0"/>
          <a:chExt cx="0" cy="0"/>
        </a:xfrm>
      </p:grpSpPr>
      <p:sp>
        <p:nvSpPr>
          <p:cNvPr id="220" name="Google Shape;220;p27"/>
          <p:cNvSpPr txBox="1"/>
          <p:nvPr/>
        </p:nvSpPr>
        <p:spPr>
          <a:xfrm>
            <a:off x="348711" y="2903995"/>
            <a:ext cx="8446577" cy="64633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Roboto"/>
                <a:ea typeface="Roboto"/>
                <a:cs typeface="Roboto"/>
                <a:sym typeface="Roboto"/>
              </a:rPr>
              <a:t>Supporting universal, lifelong learners.</a:t>
            </a:r>
            <a:endParaRPr sz="4000" b="1" i="0" u="none" strike="noStrike" cap="none">
              <a:solidFill>
                <a:schemeClr val="lt1"/>
              </a:solidFill>
              <a:latin typeface="Roboto"/>
              <a:ea typeface="Roboto"/>
              <a:cs typeface="Roboto"/>
              <a:sym typeface="Roboto"/>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8"/>
          <p:cNvSpPr txBox="1"/>
          <p:nvPr/>
        </p:nvSpPr>
        <p:spPr>
          <a:xfrm>
            <a:off x="189915" y="113784"/>
            <a:ext cx="8839200" cy="1446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E85B21"/>
                </a:solidFill>
                <a:latin typeface="Arial"/>
                <a:ea typeface="Arial"/>
                <a:cs typeface="Arial"/>
                <a:sym typeface="Arial"/>
              </a:rPr>
              <a:t>SciStarter is your gateway to more than</a:t>
            </a:r>
            <a:endParaRPr sz="3200" b="0" i="0" u="none" strike="noStrike" cap="none">
              <a:solidFill>
                <a:srgbClr val="E85B2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rgbClr val="E85B21"/>
                </a:solidFill>
                <a:latin typeface="Arial"/>
                <a:ea typeface="Arial"/>
                <a:cs typeface="Arial"/>
                <a:sym typeface="Arial"/>
              </a:rPr>
              <a:t>3,000 citizen science projects</a:t>
            </a:r>
            <a:endParaRPr sz="3200" b="0" i="0" u="none" strike="noStrike" cap="none">
              <a:solidFill>
                <a:srgbClr val="E85B21"/>
              </a:solidFill>
              <a:latin typeface="Arial"/>
              <a:ea typeface="Arial"/>
              <a:cs typeface="Arial"/>
              <a:sym typeface="Arial"/>
            </a:endParaRPr>
          </a:p>
        </p:txBody>
      </p:sp>
      <p:pic>
        <p:nvPicPr>
          <p:cNvPr id="226" name="Google Shape;226;p28" descr="SciStarter homepage image"/>
          <p:cNvPicPr preferRelativeResize="0"/>
          <p:nvPr/>
        </p:nvPicPr>
        <p:blipFill rotWithShape="1">
          <a:blip r:embed="rId3">
            <a:alphaModFix/>
          </a:blip>
          <a:srcRect/>
          <a:stretch/>
        </p:blipFill>
        <p:spPr>
          <a:xfrm>
            <a:off x="0" y="1237000"/>
            <a:ext cx="9144000" cy="4861775"/>
          </a:xfrm>
          <a:prstGeom prst="rect">
            <a:avLst/>
          </a:prstGeom>
          <a:noFill/>
          <a:ln>
            <a:noFill/>
          </a:ln>
        </p:spPr>
      </p:pic>
      <p:sp>
        <p:nvSpPr>
          <p:cNvPr id="227" name="Google Shape;227;p28"/>
          <p:cNvSpPr txBox="1"/>
          <p:nvPr/>
        </p:nvSpPr>
        <p:spPr>
          <a:xfrm>
            <a:off x="189915" y="6098776"/>
            <a:ext cx="84594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1" u="none" strike="noStrike" cap="none">
                <a:solidFill>
                  <a:schemeClr val="dk1"/>
                </a:solidFill>
                <a:latin typeface="Helvetica Neue"/>
                <a:ea typeface="Helvetica Neue"/>
                <a:cs typeface="Helvetica Neue"/>
                <a:sym typeface="Helvetica Neue"/>
              </a:rPr>
              <a:t>“</a:t>
            </a:r>
            <a:r>
              <a:rPr lang="en-US" sz="1800" b="1" i="1" u="none" strike="noStrike" cap="none">
                <a:solidFill>
                  <a:schemeClr val="dk1"/>
                </a:solidFill>
                <a:latin typeface="Helvetica Neue"/>
                <a:ea typeface="Helvetica Neue"/>
                <a:cs typeface="Helvetica Neue"/>
                <a:sym typeface="Helvetica Neue"/>
              </a:rPr>
              <a:t>SciStarter is the Amazon.com of Citizen Science,” </a:t>
            </a:r>
            <a:r>
              <a:rPr lang="en-US" sz="1400" b="0" i="0" u="none" strike="noStrike" cap="none">
                <a:solidFill>
                  <a:schemeClr val="dk1"/>
                </a:solidFill>
                <a:latin typeface="Helvetica Neue"/>
                <a:ea typeface="Helvetica Neue"/>
                <a:cs typeface="Helvetica Neue"/>
                <a:sym typeface="Helvetica Neue"/>
              </a:rPr>
              <a:t>Carl Zimmer, Discover Magazine</a:t>
            </a:r>
            <a:endParaRPr sz="1400" b="0" i="0" u="none" strike="noStrike" cap="none">
              <a:solidFill>
                <a:srgbClr val="000000"/>
              </a:solidFill>
              <a:latin typeface="Helvetica Neue"/>
              <a:ea typeface="Helvetica Neue"/>
              <a:cs typeface="Helvetica Neue"/>
              <a:sym typeface="Helvetica Neue"/>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29"/>
          <p:cNvSpPr txBox="1"/>
          <p:nvPr/>
        </p:nvSpPr>
        <p:spPr>
          <a:xfrm>
            <a:off x="-25" y="0"/>
            <a:ext cx="9159900" cy="672000"/>
          </a:xfrm>
          <a:prstGeom prst="rect">
            <a:avLst/>
          </a:prstGeom>
          <a:solidFill>
            <a:srgbClr val="252750"/>
          </a:solidFill>
          <a:ln w="9525" cap="flat" cmpd="sng">
            <a:solidFill>
              <a:srgbClr val="1B1D3A"/>
            </a:solidFill>
            <a:prstDash val="solid"/>
            <a:round/>
            <a:headEnd type="none" w="sm" len="sm"/>
            <a:tailEnd type="none" w="sm" len="sm"/>
          </a:ln>
          <a:effectLst>
            <a:outerShdw blurRad="63500" dist="23000" dir="5400000">
              <a:srgbClr val="808080">
                <a:alpha val="3412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600"/>
              <a:buFont typeface="Arial"/>
              <a:buNone/>
            </a:pPr>
            <a:r>
              <a:rPr lang="en-US" sz="3200" b="1">
                <a:solidFill>
                  <a:srgbClr val="FFFFFF"/>
                </a:solidFill>
                <a:latin typeface="Roboto"/>
                <a:ea typeface="Roboto"/>
                <a:cs typeface="Roboto"/>
                <a:sym typeface="Roboto"/>
              </a:rPr>
              <a:t>SciStarter.org/NLM</a:t>
            </a:r>
            <a:endParaRPr sz="3200" b="1" i="0" u="none" strike="noStrike" cap="none">
              <a:solidFill>
                <a:srgbClr val="000000"/>
              </a:solidFill>
              <a:latin typeface="Roboto"/>
              <a:ea typeface="Roboto"/>
              <a:cs typeface="Roboto"/>
              <a:sym typeface="Roboto"/>
            </a:endParaRPr>
          </a:p>
        </p:txBody>
      </p:sp>
      <p:pic>
        <p:nvPicPr>
          <p:cNvPr id="234" name="Google Shape;234;p29"/>
          <p:cNvPicPr preferRelativeResize="0"/>
          <p:nvPr/>
        </p:nvPicPr>
        <p:blipFill>
          <a:blip r:embed="rId3">
            <a:alphaModFix/>
          </a:blip>
          <a:stretch>
            <a:fillRect/>
          </a:stretch>
        </p:blipFill>
        <p:spPr>
          <a:xfrm>
            <a:off x="880486" y="769650"/>
            <a:ext cx="7383026" cy="608833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0"/>
          <p:cNvSpPr txBox="1"/>
          <p:nvPr/>
        </p:nvSpPr>
        <p:spPr>
          <a:xfrm>
            <a:off x="0" y="374822"/>
            <a:ext cx="8839200" cy="1446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endParaRPr sz="1800" b="0" i="0" u="none" strike="noStrike" cap="none">
              <a:solidFill>
                <a:srgbClr val="55398A"/>
              </a:solidFill>
              <a:latin typeface="Arial"/>
              <a:ea typeface="Arial"/>
              <a:cs typeface="Arial"/>
              <a:sym typeface="Arial"/>
            </a:endParaRPr>
          </a:p>
        </p:txBody>
      </p:sp>
      <p:pic>
        <p:nvPicPr>
          <p:cNvPr id="240" name="Google Shape;240;p30"/>
          <p:cNvPicPr preferRelativeResize="0"/>
          <p:nvPr/>
        </p:nvPicPr>
        <p:blipFill rotWithShape="1">
          <a:blip r:embed="rId3">
            <a:alphaModFix/>
          </a:blip>
          <a:srcRect l="24692" t="7520" r="24954" b="27371"/>
          <a:stretch/>
        </p:blipFill>
        <p:spPr>
          <a:xfrm>
            <a:off x="2024188" y="672000"/>
            <a:ext cx="5111477" cy="6266251"/>
          </a:xfrm>
          <a:prstGeom prst="rect">
            <a:avLst/>
          </a:prstGeom>
          <a:noFill/>
          <a:ln>
            <a:noFill/>
          </a:ln>
        </p:spPr>
      </p:pic>
      <p:sp>
        <p:nvSpPr>
          <p:cNvPr id="241" name="Google Shape;241;p30"/>
          <p:cNvSpPr txBox="1"/>
          <p:nvPr/>
        </p:nvSpPr>
        <p:spPr>
          <a:xfrm>
            <a:off x="-25" y="0"/>
            <a:ext cx="9159900" cy="672000"/>
          </a:xfrm>
          <a:prstGeom prst="rect">
            <a:avLst/>
          </a:prstGeom>
          <a:solidFill>
            <a:srgbClr val="252750"/>
          </a:solidFill>
          <a:ln w="9525" cap="flat" cmpd="sng">
            <a:solidFill>
              <a:srgbClr val="1B1D3A"/>
            </a:solidFill>
            <a:prstDash val="solid"/>
            <a:round/>
            <a:headEnd type="none" w="sm" len="sm"/>
            <a:tailEnd type="none" w="sm" len="sm"/>
          </a:ln>
          <a:effectLst>
            <a:outerShdw blurRad="63500" dist="23000" dir="5400000">
              <a:srgbClr val="808080">
                <a:alpha val="3412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600"/>
              <a:buFont typeface="Arial"/>
              <a:buNone/>
            </a:pPr>
            <a:r>
              <a:rPr lang="en-US" sz="3200" b="1">
                <a:solidFill>
                  <a:srgbClr val="FFFFFF"/>
                </a:solidFill>
                <a:latin typeface="Roboto"/>
                <a:ea typeface="Roboto"/>
                <a:cs typeface="Roboto"/>
                <a:sym typeface="Roboto"/>
              </a:rPr>
              <a:t>Verizon.SciStarter.org</a:t>
            </a:r>
            <a:endParaRPr sz="3200" b="1" i="0" u="none" strike="noStrike" cap="none">
              <a:solidFill>
                <a:srgbClr val="000000"/>
              </a:solidFill>
              <a:latin typeface="Roboto"/>
              <a:ea typeface="Roboto"/>
              <a:cs typeface="Roboto"/>
              <a:sym typeface="Robot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1"/>
          <p:cNvSpPr txBox="1">
            <a:spLocks noGrp="1"/>
          </p:cNvSpPr>
          <p:nvPr>
            <p:ph type="title"/>
          </p:nvPr>
        </p:nvSpPr>
        <p:spPr>
          <a:xfrm>
            <a:off x="457200" y="219250"/>
            <a:ext cx="8229600" cy="112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000" b="1">
                <a:solidFill>
                  <a:srgbClr val="E85B21"/>
                </a:solidFill>
                <a:latin typeface="Roboto"/>
                <a:ea typeface="Roboto"/>
                <a:cs typeface="Roboto"/>
                <a:sym typeface="Roboto"/>
              </a:rPr>
              <a:t>All projects have step by step instructions and a link to a website or app to participate.</a:t>
            </a:r>
            <a:endParaRPr sz="3000" b="1">
              <a:solidFill>
                <a:srgbClr val="E85B21"/>
              </a:solidFill>
              <a:latin typeface="Roboto"/>
              <a:ea typeface="Roboto"/>
              <a:cs typeface="Roboto"/>
              <a:sym typeface="Roboto"/>
            </a:endParaRPr>
          </a:p>
        </p:txBody>
      </p:sp>
      <p:pic>
        <p:nvPicPr>
          <p:cNvPr id="248" name="Google Shape;248;p31"/>
          <p:cNvPicPr preferRelativeResize="0"/>
          <p:nvPr/>
        </p:nvPicPr>
        <p:blipFill>
          <a:blip r:embed="rId3">
            <a:alphaModFix/>
          </a:blip>
          <a:stretch>
            <a:fillRect/>
          </a:stretch>
        </p:blipFill>
        <p:spPr>
          <a:xfrm>
            <a:off x="955000" y="1653975"/>
            <a:ext cx="7083601" cy="413422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2"/>
          <p:cNvSpPr txBox="1"/>
          <p:nvPr/>
        </p:nvSpPr>
        <p:spPr>
          <a:xfrm>
            <a:off x="0" y="978740"/>
            <a:ext cx="9159900" cy="1077600"/>
          </a:xfrm>
          <a:prstGeom prst="rect">
            <a:avLst/>
          </a:prstGeom>
          <a:noFill/>
          <a:ln>
            <a:noFill/>
          </a:ln>
        </p:spPr>
        <p:txBody>
          <a:bodyPr spcFirstLastPara="1" wrap="square" lIns="91425" tIns="45700" rIns="91425" bIns="45700" anchor="t" anchorCtr="0">
            <a:noAutofit/>
          </a:bodyPr>
          <a:lstStyle/>
          <a:p>
            <a:pPr marL="342900" marR="0" lvl="4" indent="-342900" algn="l" rtl="0">
              <a:lnSpc>
                <a:spcPct val="100000"/>
              </a:lnSpc>
              <a:spcBef>
                <a:spcPts val="0"/>
              </a:spcBef>
              <a:spcAft>
                <a:spcPts val="0"/>
              </a:spcAft>
              <a:buClr>
                <a:srgbClr val="000000"/>
              </a:buClr>
              <a:buSzPts val="2200"/>
              <a:buFont typeface="Roboto"/>
              <a:buChar char="•"/>
            </a:pPr>
            <a:r>
              <a:rPr lang="en-US" sz="2200" b="1" i="0" u="none" strike="noStrike" cap="none">
                <a:solidFill>
                  <a:schemeClr val="dk1"/>
                </a:solidFill>
                <a:latin typeface="Roboto"/>
                <a:ea typeface="Roboto"/>
                <a:cs typeface="Roboto"/>
                <a:sym typeface="Roboto"/>
              </a:rPr>
              <a:t>Find recommended projects</a:t>
            </a:r>
            <a:endParaRPr sz="1400" b="1" i="0" u="none" strike="noStrike" cap="none">
              <a:solidFill>
                <a:schemeClr val="dk1"/>
              </a:solidFill>
              <a:latin typeface="Roboto"/>
              <a:ea typeface="Roboto"/>
              <a:cs typeface="Roboto"/>
              <a:sym typeface="Roboto"/>
            </a:endParaRPr>
          </a:p>
          <a:p>
            <a:pPr marL="342900" marR="0" lvl="0" indent="-342900" algn="l" rtl="0">
              <a:lnSpc>
                <a:spcPct val="100000"/>
              </a:lnSpc>
              <a:spcBef>
                <a:spcPts val="0"/>
              </a:spcBef>
              <a:spcAft>
                <a:spcPts val="0"/>
              </a:spcAft>
              <a:buClr>
                <a:srgbClr val="000000"/>
              </a:buClr>
              <a:buSzPts val="2200"/>
              <a:buFont typeface="Roboto"/>
              <a:buChar char="•"/>
            </a:pPr>
            <a:r>
              <a:rPr lang="en-US" sz="2200" b="1" i="0" u="none" strike="noStrike" cap="none">
                <a:solidFill>
                  <a:schemeClr val="dk1"/>
                </a:solidFill>
                <a:latin typeface="Roboto"/>
                <a:ea typeface="Roboto"/>
                <a:cs typeface="Roboto"/>
                <a:sym typeface="Roboto"/>
              </a:rPr>
              <a:t>Track your contributions across projects</a:t>
            </a:r>
            <a:endParaRPr sz="1400" b="1" i="0" u="none" strike="noStrike" cap="none">
              <a:solidFill>
                <a:schemeClr val="dk1"/>
              </a:solidFill>
              <a:latin typeface="Roboto"/>
              <a:ea typeface="Roboto"/>
              <a:cs typeface="Roboto"/>
              <a:sym typeface="Roboto"/>
            </a:endParaRPr>
          </a:p>
          <a:p>
            <a:pPr marL="342900" marR="0" lvl="0" indent="-342900" algn="l" rtl="0">
              <a:lnSpc>
                <a:spcPct val="100000"/>
              </a:lnSpc>
              <a:spcBef>
                <a:spcPts val="0"/>
              </a:spcBef>
              <a:spcAft>
                <a:spcPts val="0"/>
              </a:spcAft>
              <a:buClr>
                <a:srgbClr val="000000"/>
              </a:buClr>
              <a:buSzPts val="2200"/>
              <a:buFont typeface="Roboto"/>
              <a:buChar char="•"/>
            </a:pPr>
            <a:r>
              <a:rPr lang="en-US" sz="2200" b="1" i="0" u="none" strike="noStrike" cap="none">
                <a:solidFill>
                  <a:schemeClr val="dk1"/>
                </a:solidFill>
                <a:latin typeface="Roboto"/>
                <a:ea typeface="Roboto"/>
                <a:cs typeface="Roboto"/>
                <a:sym typeface="Roboto"/>
              </a:rPr>
              <a:t>Display your profile and accomplishments</a:t>
            </a:r>
            <a:endParaRPr sz="1400" b="1" i="0" u="none" strike="noStrike" cap="none">
              <a:solidFill>
                <a:schemeClr val="dk1"/>
              </a:solidFill>
              <a:latin typeface="Roboto"/>
              <a:ea typeface="Roboto"/>
              <a:cs typeface="Roboto"/>
              <a:sym typeface="Roboto"/>
            </a:endParaRPr>
          </a:p>
          <a:p>
            <a:pPr marL="342900" marR="0" lvl="0" indent="-203200" algn="l" rtl="0">
              <a:lnSpc>
                <a:spcPct val="100000"/>
              </a:lnSpc>
              <a:spcBef>
                <a:spcPts val="0"/>
              </a:spcBef>
              <a:spcAft>
                <a:spcPts val="0"/>
              </a:spcAft>
              <a:buClr>
                <a:srgbClr val="000000"/>
              </a:buClr>
              <a:buSzPts val="2200"/>
              <a:buFont typeface="Arial"/>
              <a:buNone/>
            </a:pPr>
            <a:endParaRPr sz="2200" b="0" i="0" u="none" strike="noStrike" cap="none">
              <a:solidFill>
                <a:schemeClr val="dk2"/>
              </a:solidFill>
              <a:latin typeface="Arial"/>
              <a:ea typeface="Arial"/>
              <a:cs typeface="Arial"/>
              <a:sym typeface="Arial"/>
            </a:endParaRPr>
          </a:p>
          <a:p>
            <a:pPr marL="342900" marR="0" lvl="0" indent="-203200" algn="l" rtl="0">
              <a:lnSpc>
                <a:spcPct val="100000"/>
              </a:lnSpc>
              <a:spcBef>
                <a:spcPts val="0"/>
              </a:spcBef>
              <a:spcAft>
                <a:spcPts val="0"/>
              </a:spcAft>
              <a:buClr>
                <a:srgbClr val="000000"/>
              </a:buClr>
              <a:buSzPts val="2200"/>
              <a:buFont typeface="Arial"/>
              <a:buNone/>
            </a:pPr>
            <a:endParaRPr sz="2200" b="0" i="0" u="none" strike="noStrike" cap="none">
              <a:solidFill>
                <a:schemeClr val="dk2"/>
              </a:solidFill>
              <a:latin typeface="Arial"/>
              <a:ea typeface="Arial"/>
              <a:cs typeface="Arial"/>
              <a:sym typeface="Arial"/>
            </a:endParaRPr>
          </a:p>
        </p:txBody>
      </p:sp>
      <p:sp>
        <p:nvSpPr>
          <p:cNvPr id="254" name="Google Shape;254;p32"/>
          <p:cNvSpPr txBox="1"/>
          <p:nvPr/>
        </p:nvSpPr>
        <p:spPr>
          <a:xfrm>
            <a:off x="0" y="259192"/>
            <a:ext cx="3397200" cy="51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1600"/>
              <a:buFont typeface="Arial"/>
              <a:buNone/>
            </a:pPr>
            <a:r>
              <a:rPr lang="en-US" sz="1600" b="0" i="0" u="none" strike="noStrike" cap="none">
                <a:solidFill>
                  <a:srgbClr val="FFFFFF"/>
                </a:solidFill>
                <a:latin typeface="Arial"/>
                <a:ea typeface="Arial"/>
                <a:cs typeface="Arial"/>
                <a:sym typeface="Arial"/>
              </a:rPr>
              <a:t>SciStarter: Digital Community Tools</a:t>
            </a:r>
            <a:endParaRPr sz="1400" b="0" i="0" u="none" strike="noStrike" cap="none">
              <a:solidFill>
                <a:srgbClr val="000000"/>
              </a:solidFill>
              <a:latin typeface="Arial"/>
              <a:ea typeface="Arial"/>
              <a:cs typeface="Arial"/>
              <a:sym typeface="Arial"/>
            </a:endParaRPr>
          </a:p>
        </p:txBody>
      </p:sp>
      <p:sp>
        <p:nvSpPr>
          <p:cNvPr id="255" name="Google Shape;255;p32"/>
          <p:cNvSpPr txBox="1"/>
          <p:nvPr/>
        </p:nvSpPr>
        <p:spPr>
          <a:xfrm>
            <a:off x="-25" y="0"/>
            <a:ext cx="9159900" cy="672000"/>
          </a:xfrm>
          <a:prstGeom prst="rect">
            <a:avLst/>
          </a:prstGeom>
          <a:solidFill>
            <a:srgbClr val="252750"/>
          </a:solidFill>
          <a:ln w="9525" cap="flat" cmpd="sng">
            <a:solidFill>
              <a:srgbClr val="1B1D3A"/>
            </a:solidFill>
            <a:prstDash val="solid"/>
            <a:round/>
            <a:headEnd type="none" w="sm" len="sm"/>
            <a:tailEnd type="none" w="sm" len="sm"/>
          </a:ln>
          <a:effectLst>
            <a:outerShdw blurRad="63500" dist="23000" dir="5400000">
              <a:srgbClr val="808080">
                <a:alpha val="3412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600"/>
              <a:buFont typeface="Arial"/>
              <a:buNone/>
            </a:pPr>
            <a:r>
              <a:rPr lang="en-US" sz="3200" b="1" i="0" u="none" strike="noStrike" cap="none">
                <a:solidFill>
                  <a:srgbClr val="FFFFFF"/>
                </a:solidFill>
                <a:latin typeface="Roboto"/>
                <a:ea typeface="Roboto"/>
                <a:cs typeface="Roboto"/>
                <a:sym typeface="Roboto"/>
              </a:rPr>
              <a:t>Dashboards</a:t>
            </a:r>
            <a:endParaRPr sz="3200" b="1" i="0" u="none" strike="noStrike" cap="none">
              <a:solidFill>
                <a:srgbClr val="000000"/>
              </a:solidFill>
              <a:latin typeface="Roboto"/>
              <a:ea typeface="Roboto"/>
              <a:cs typeface="Roboto"/>
              <a:sym typeface="Roboto"/>
            </a:endParaRPr>
          </a:p>
        </p:txBody>
      </p:sp>
      <p:pic>
        <p:nvPicPr>
          <p:cNvPr id="256" name="Google Shape;256;p32"/>
          <p:cNvPicPr preferRelativeResize="0"/>
          <p:nvPr/>
        </p:nvPicPr>
        <p:blipFill rotWithShape="1">
          <a:blip r:embed="rId3">
            <a:alphaModFix/>
          </a:blip>
          <a:srcRect l="14454" r="15102"/>
          <a:stretch/>
        </p:blipFill>
        <p:spPr>
          <a:xfrm>
            <a:off x="0" y="2416800"/>
            <a:ext cx="9144002" cy="446108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52750"/>
        </a:solidFill>
        <a:effectLst/>
      </p:bgPr>
    </p:bg>
    <p:spTree>
      <p:nvGrpSpPr>
        <p:cNvPr id="1" name="Shape 96"/>
        <p:cNvGrpSpPr/>
        <p:nvPr/>
      </p:nvGrpSpPr>
      <p:grpSpPr>
        <a:xfrm>
          <a:off x="0" y="0"/>
          <a:ext cx="0" cy="0"/>
          <a:chOff x="0" y="0"/>
          <a:chExt cx="0" cy="0"/>
        </a:xfrm>
      </p:grpSpPr>
      <p:sp>
        <p:nvSpPr>
          <p:cNvPr id="97" name="Google Shape;97;p15"/>
          <p:cNvSpPr/>
          <p:nvPr/>
        </p:nvSpPr>
        <p:spPr>
          <a:xfrm>
            <a:off x="3048000" y="0"/>
            <a:ext cx="6096000" cy="3429000"/>
          </a:xfrm>
          <a:prstGeom prst="rect">
            <a:avLst/>
          </a:prstGeom>
          <a:solidFill>
            <a:srgbClr val="E85B2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3600" b="1">
                <a:solidFill>
                  <a:srgbClr val="FFFFFF"/>
                </a:solidFill>
                <a:latin typeface="Lato"/>
                <a:ea typeface="Lato"/>
                <a:cs typeface="Lato"/>
                <a:sym typeface="Lato"/>
              </a:rPr>
              <a:t>Hello, citizen scientists! </a:t>
            </a:r>
            <a:endParaRPr sz="3600" b="1" i="0" u="none" strike="noStrike" cap="none">
              <a:solidFill>
                <a:srgbClr val="FFFFFF"/>
              </a:solidFill>
              <a:latin typeface="Lato"/>
              <a:ea typeface="Lato"/>
              <a:cs typeface="Lato"/>
              <a:sym typeface="Lato"/>
            </a:endParaRPr>
          </a:p>
        </p:txBody>
      </p:sp>
      <p:sp>
        <p:nvSpPr>
          <p:cNvPr id="98" name="Google Shape;98;p15"/>
          <p:cNvSpPr txBox="1"/>
          <p:nvPr/>
        </p:nvSpPr>
        <p:spPr>
          <a:xfrm>
            <a:off x="0" y="1"/>
            <a:ext cx="3048000" cy="6858000"/>
          </a:xfrm>
          <a:prstGeom prst="rect">
            <a:avLst/>
          </a:prstGeom>
          <a:solidFill>
            <a:schemeClr val="accent3"/>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800"/>
              <a:buFont typeface="Arial"/>
              <a:buNone/>
            </a:pPr>
            <a:endParaRPr sz="2800" b="0" i="0" u="none" strike="noStrike" cap="none">
              <a:solidFill>
                <a:schemeClr val="lt1"/>
              </a:solidFill>
              <a:latin typeface="Arial"/>
              <a:ea typeface="Arial"/>
              <a:cs typeface="Arial"/>
              <a:sym typeface="Arial"/>
            </a:endParaRPr>
          </a:p>
          <a:p>
            <a:pPr marL="0" marR="0" lvl="0" indent="0" algn="ctr" rtl="0">
              <a:lnSpc>
                <a:spcPct val="100000"/>
              </a:lnSpc>
              <a:spcBef>
                <a:spcPts val="560"/>
              </a:spcBef>
              <a:spcAft>
                <a:spcPts val="0"/>
              </a:spcAft>
              <a:buClr>
                <a:schemeClr val="dk1"/>
              </a:buClr>
              <a:buSzPts val="2800"/>
              <a:buFont typeface="Arial"/>
              <a:buNone/>
            </a:pPr>
            <a:endParaRPr sz="2800" b="0" i="1" u="none" strike="noStrike" cap="none">
              <a:solidFill>
                <a:schemeClr val="lt1"/>
              </a:solidFill>
              <a:latin typeface="Arial"/>
              <a:ea typeface="Arial"/>
              <a:cs typeface="Arial"/>
              <a:sym typeface="Arial"/>
            </a:endParaRPr>
          </a:p>
          <a:p>
            <a:pPr marL="0" marR="0" lvl="0" indent="0" algn="ctr" rtl="0">
              <a:lnSpc>
                <a:spcPct val="100000"/>
              </a:lnSpc>
              <a:spcBef>
                <a:spcPts val="560"/>
              </a:spcBef>
              <a:spcAft>
                <a:spcPts val="0"/>
              </a:spcAft>
              <a:buClr>
                <a:schemeClr val="dk1"/>
              </a:buClr>
              <a:buSzPts val="2800"/>
              <a:buFont typeface="Arial"/>
              <a:buNone/>
            </a:pPr>
            <a:endParaRPr sz="2800" b="0" i="1" u="none" strike="noStrike" cap="none">
              <a:solidFill>
                <a:schemeClr val="lt1"/>
              </a:solidFill>
              <a:latin typeface="Arial"/>
              <a:ea typeface="Arial"/>
              <a:cs typeface="Arial"/>
              <a:sym typeface="Arial"/>
            </a:endParaRPr>
          </a:p>
          <a:p>
            <a:pPr marL="0" marR="0" lvl="0" indent="0" algn="ctr" rtl="0">
              <a:lnSpc>
                <a:spcPct val="100000"/>
              </a:lnSpc>
              <a:spcBef>
                <a:spcPts val="560"/>
              </a:spcBef>
              <a:spcAft>
                <a:spcPts val="0"/>
              </a:spcAft>
              <a:buClr>
                <a:schemeClr val="dk1"/>
              </a:buClr>
              <a:buSzPts val="2800"/>
              <a:buFont typeface="Arial"/>
              <a:buNone/>
            </a:pPr>
            <a:endParaRPr sz="2800" b="0" i="1"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600"/>
              <a:buFont typeface="Arial"/>
              <a:buNone/>
            </a:pPr>
            <a:endParaRPr sz="2400" b="0"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ts val="600"/>
              <a:buFont typeface="Arial"/>
              <a:buNone/>
            </a:pPr>
            <a:endParaRPr sz="40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600"/>
              <a:buFont typeface="Arial"/>
              <a:buNone/>
            </a:pPr>
            <a:r>
              <a:rPr lang="en-US" sz="3600">
                <a:solidFill>
                  <a:schemeClr val="lt1"/>
                </a:solidFill>
                <a:latin typeface="Helvetica Neue"/>
                <a:ea typeface="Helvetica Neue"/>
                <a:cs typeface="Helvetica Neue"/>
                <a:sym typeface="Helvetica Neue"/>
              </a:rPr>
              <a:t>  </a:t>
            </a:r>
            <a:endParaRPr sz="3600">
              <a:solidFill>
                <a:schemeClr val="lt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chemeClr val="lt1"/>
              </a:buClr>
              <a:buSzPts val="600"/>
              <a:buFont typeface="Arial"/>
              <a:buNone/>
            </a:pPr>
            <a:r>
              <a:rPr lang="en-US" sz="3600" b="1">
                <a:solidFill>
                  <a:schemeClr val="lt1"/>
                </a:solidFill>
                <a:latin typeface="Lato"/>
                <a:ea typeface="Lato"/>
                <a:cs typeface="Lato"/>
                <a:sym typeface="Lato"/>
              </a:rPr>
              <a:t>  </a:t>
            </a:r>
            <a:r>
              <a:rPr lang="en-US" sz="3600" b="1" i="0" u="none" strike="noStrike" cap="none">
                <a:solidFill>
                  <a:schemeClr val="lt1"/>
                </a:solidFill>
                <a:latin typeface="Lato"/>
                <a:ea typeface="Lato"/>
                <a:cs typeface="Lato"/>
                <a:sym typeface="Lato"/>
              </a:rPr>
              <a:t>@SciStarter</a:t>
            </a:r>
            <a:endParaRPr sz="3600" b="1" i="0" u="none" strike="noStrike" cap="none">
              <a:solidFill>
                <a:schemeClr val="lt1"/>
              </a:solidFill>
              <a:latin typeface="Lato"/>
              <a:ea typeface="Lato"/>
              <a:cs typeface="Lato"/>
              <a:sym typeface="Lato"/>
            </a:endParaRPr>
          </a:p>
          <a:p>
            <a:pPr marL="0" marR="0" lvl="0" indent="0" algn="r" rtl="0">
              <a:lnSpc>
                <a:spcPct val="100000"/>
              </a:lnSpc>
              <a:spcBef>
                <a:spcPts val="0"/>
              </a:spcBef>
              <a:spcAft>
                <a:spcPts val="0"/>
              </a:spcAft>
              <a:buClr>
                <a:schemeClr val="lt1"/>
              </a:buClr>
              <a:buSzPts val="600"/>
              <a:buFont typeface="Arial"/>
              <a:buNone/>
            </a:pPr>
            <a:endParaRPr sz="2400" b="0" i="0" u="none" strike="noStrike" cap="none">
              <a:solidFill>
                <a:schemeClr val="lt1"/>
              </a:solidFill>
              <a:latin typeface="Helvetica Neue"/>
              <a:ea typeface="Helvetica Neue"/>
              <a:cs typeface="Helvetica Neue"/>
              <a:sym typeface="Helvetica Neue"/>
            </a:endParaRPr>
          </a:p>
          <a:p>
            <a:pPr marL="0" marR="0" lvl="0" indent="0" algn="l" rtl="0">
              <a:lnSpc>
                <a:spcPct val="100000"/>
              </a:lnSpc>
              <a:spcBef>
                <a:spcPts val="0"/>
              </a:spcBef>
              <a:spcAft>
                <a:spcPts val="0"/>
              </a:spcAft>
              <a:buClr>
                <a:schemeClr val="lt1"/>
              </a:buClr>
              <a:buSzPts val="600"/>
              <a:buFont typeface="Arial"/>
              <a:buNone/>
            </a:pPr>
            <a:endParaRPr sz="2400" b="0" i="0" u="none" strike="noStrike" cap="none">
              <a:solidFill>
                <a:schemeClr val="lt1"/>
              </a:solidFill>
              <a:latin typeface="Helvetica Neue"/>
              <a:ea typeface="Helvetica Neue"/>
              <a:cs typeface="Helvetica Neue"/>
              <a:sym typeface="Helvetica Neue"/>
            </a:endParaRPr>
          </a:p>
          <a:p>
            <a:pPr marL="0" marR="0" lvl="0" indent="0" algn="r" rtl="0">
              <a:lnSpc>
                <a:spcPct val="100000"/>
              </a:lnSpc>
              <a:spcBef>
                <a:spcPts val="0"/>
              </a:spcBef>
              <a:spcAft>
                <a:spcPts val="0"/>
              </a:spcAft>
              <a:buClr>
                <a:schemeClr val="lt1"/>
              </a:buClr>
              <a:buSzPts val="600"/>
              <a:buFont typeface="Arial"/>
              <a:buNone/>
            </a:pPr>
            <a:endParaRPr sz="2400" b="0" i="0" u="none" strike="noStrike" cap="none">
              <a:solidFill>
                <a:schemeClr val="lt1"/>
              </a:solidFill>
              <a:latin typeface="Helvetica Neue"/>
              <a:ea typeface="Helvetica Neue"/>
              <a:cs typeface="Helvetica Neue"/>
              <a:sym typeface="Helvetica Neue"/>
            </a:endParaRPr>
          </a:p>
          <a:p>
            <a:pPr marL="0" marR="0" lvl="0" indent="0" algn="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Helvetica Neue"/>
              <a:ea typeface="Helvetica Neue"/>
              <a:cs typeface="Helvetica Neue"/>
              <a:sym typeface="Helvetica Neue"/>
            </a:endParaRPr>
          </a:p>
        </p:txBody>
      </p:sp>
      <p:pic>
        <p:nvPicPr>
          <p:cNvPr id="99" name="Google Shape;99;p15"/>
          <p:cNvPicPr preferRelativeResize="0"/>
          <p:nvPr/>
        </p:nvPicPr>
        <p:blipFill rotWithShape="1">
          <a:blip r:embed="rId3">
            <a:alphaModFix/>
          </a:blip>
          <a:srcRect/>
          <a:stretch/>
        </p:blipFill>
        <p:spPr>
          <a:xfrm>
            <a:off x="4319451" y="4741800"/>
            <a:ext cx="3553098" cy="938610"/>
          </a:xfrm>
          <a:prstGeom prst="rect">
            <a:avLst/>
          </a:prstGeom>
          <a:noFill/>
          <a:ln>
            <a:noFill/>
          </a:ln>
        </p:spPr>
      </p:pic>
    </p:spTree>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Google Shape;262;p33"/>
          <p:cNvPicPr preferRelativeResize="0"/>
          <p:nvPr/>
        </p:nvPicPr>
        <p:blipFill>
          <a:blip r:embed="rId3">
            <a:alphaModFix/>
          </a:blip>
          <a:stretch>
            <a:fillRect/>
          </a:stretch>
        </p:blipFill>
        <p:spPr>
          <a:xfrm>
            <a:off x="-43812" y="949750"/>
            <a:ext cx="9231625" cy="5908240"/>
          </a:xfrm>
          <a:prstGeom prst="rect">
            <a:avLst/>
          </a:prstGeom>
          <a:noFill/>
          <a:ln>
            <a:noFill/>
          </a:ln>
        </p:spPr>
      </p:pic>
      <p:sp>
        <p:nvSpPr>
          <p:cNvPr id="263" name="Google Shape;263;p33"/>
          <p:cNvSpPr/>
          <p:nvPr/>
        </p:nvSpPr>
        <p:spPr>
          <a:xfrm>
            <a:off x="0" y="0"/>
            <a:ext cx="9144000" cy="949800"/>
          </a:xfrm>
          <a:prstGeom prst="rect">
            <a:avLst/>
          </a:prstGeom>
          <a:solidFill>
            <a:srgbClr val="E85B21"/>
          </a:solidFill>
          <a:ln w="25400" cap="flat" cmpd="sng">
            <a:solidFill>
              <a:srgbClr val="E36C0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3600" b="1">
                <a:solidFill>
                  <a:schemeClr val="lt1"/>
                </a:solidFill>
                <a:latin typeface="Helvetica Neue"/>
                <a:ea typeface="Helvetica Neue"/>
                <a:cs typeface="Helvetica Neue"/>
                <a:sym typeface="Helvetica Neue"/>
              </a:rPr>
              <a:t>Introducing Citizen Science Month</a:t>
            </a:r>
            <a:endParaRPr sz="3600" b="1" i="0" u="none" strike="noStrike" cap="none">
              <a:solidFill>
                <a:schemeClr val="lt1"/>
              </a:solidFill>
              <a:latin typeface="Helvetica Neue"/>
              <a:ea typeface="Helvetica Neue"/>
              <a:cs typeface="Helvetica Neue"/>
              <a:sym typeface="Helvetica Neue"/>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85B21"/>
        </a:solidFill>
        <a:effectLst/>
      </p:bgPr>
    </p:bg>
    <p:spTree>
      <p:nvGrpSpPr>
        <p:cNvPr id="1" name="Shape 268"/>
        <p:cNvGrpSpPr/>
        <p:nvPr/>
      </p:nvGrpSpPr>
      <p:grpSpPr>
        <a:xfrm>
          <a:off x="0" y="0"/>
          <a:ext cx="0" cy="0"/>
          <a:chOff x="0" y="0"/>
          <a:chExt cx="0" cy="0"/>
        </a:xfrm>
      </p:grpSpPr>
      <p:sp>
        <p:nvSpPr>
          <p:cNvPr id="269" name="Google Shape;269;p34"/>
          <p:cNvSpPr txBox="1"/>
          <p:nvPr/>
        </p:nvSpPr>
        <p:spPr>
          <a:xfrm>
            <a:off x="80574" y="589925"/>
            <a:ext cx="34836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3600" b="1">
                <a:solidFill>
                  <a:srgbClr val="252750"/>
                </a:solidFill>
                <a:latin typeface="Roboto"/>
                <a:ea typeface="Roboto"/>
                <a:cs typeface="Roboto"/>
                <a:sym typeface="Roboto"/>
              </a:rPr>
              <a:t>Participate in Live Events.</a:t>
            </a:r>
            <a:endParaRPr sz="3600" b="1">
              <a:solidFill>
                <a:srgbClr val="252750"/>
              </a:solidFill>
              <a:latin typeface="Roboto"/>
              <a:ea typeface="Roboto"/>
              <a:cs typeface="Roboto"/>
              <a:sym typeface="Roboto"/>
            </a:endParaRPr>
          </a:p>
          <a:p>
            <a:pPr marL="0" marR="0" lvl="0" indent="0" algn="l" rtl="0">
              <a:lnSpc>
                <a:spcPct val="100000"/>
              </a:lnSpc>
              <a:spcBef>
                <a:spcPts val="0"/>
              </a:spcBef>
              <a:spcAft>
                <a:spcPts val="0"/>
              </a:spcAft>
              <a:buNone/>
            </a:pPr>
            <a:endParaRPr sz="3600" b="1">
              <a:solidFill>
                <a:schemeClr val="lt1"/>
              </a:solidFill>
              <a:latin typeface="Roboto"/>
              <a:ea typeface="Roboto"/>
              <a:cs typeface="Roboto"/>
              <a:sym typeface="Roboto"/>
            </a:endParaRPr>
          </a:p>
          <a:p>
            <a:pPr marL="0" marR="0" lvl="0" indent="0" algn="l" rtl="0">
              <a:lnSpc>
                <a:spcPct val="100000"/>
              </a:lnSpc>
              <a:spcBef>
                <a:spcPts val="0"/>
              </a:spcBef>
              <a:spcAft>
                <a:spcPts val="0"/>
              </a:spcAft>
              <a:buNone/>
            </a:pPr>
            <a:r>
              <a:rPr lang="en-US" sz="3000" b="1">
                <a:solidFill>
                  <a:schemeClr val="lt1"/>
                </a:solidFill>
                <a:latin typeface="Roboto"/>
                <a:ea typeface="Roboto"/>
                <a:cs typeface="Roboto"/>
                <a:sym typeface="Roboto"/>
              </a:rPr>
              <a:t>Meet other citizen scientists and researchers in your area.</a:t>
            </a:r>
            <a:endParaRPr sz="3000" b="1">
              <a:solidFill>
                <a:schemeClr val="lt1"/>
              </a:solidFill>
              <a:latin typeface="Roboto"/>
              <a:ea typeface="Roboto"/>
              <a:cs typeface="Roboto"/>
              <a:sym typeface="Roboto"/>
            </a:endParaRPr>
          </a:p>
          <a:p>
            <a:pPr marL="0" marR="0" lvl="0" indent="0" algn="l" rtl="0">
              <a:lnSpc>
                <a:spcPct val="100000"/>
              </a:lnSpc>
              <a:spcBef>
                <a:spcPts val="0"/>
              </a:spcBef>
              <a:spcAft>
                <a:spcPts val="0"/>
              </a:spcAft>
              <a:buNone/>
            </a:pPr>
            <a:endParaRPr sz="3000" b="1">
              <a:solidFill>
                <a:schemeClr val="lt1"/>
              </a:solidFill>
              <a:latin typeface="Roboto"/>
              <a:ea typeface="Roboto"/>
              <a:cs typeface="Roboto"/>
              <a:sym typeface="Roboto"/>
            </a:endParaRPr>
          </a:p>
          <a:p>
            <a:pPr marL="0" marR="0" lvl="0" indent="0" algn="l" rtl="0">
              <a:lnSpc>
                <a:spcPct val="100000"/>
              </a:lnSpc>
              <a:spcBef>
                <a:spcPts val="0"/>
              </a:spcBef>
              <a:spcAft>
                <a:spcPts val="0"/>
              </a:spcAft>
              <a:buNone/>
            </a:pPr>
            <a:r>
              <a:rPr lang="en-US" sz="3000" b="1">
                <a:solidFill>
                  <a:schemeClr val="lt1"/>
                </a:solidFill>
                <a:latin typeface="Roboto"/>
                <a:ea typeface="Roboto"/>
                <a:cs typeface="Roboto"/>
                <a:sym typeface="Roboto"/>
              </a:rPr>
              <a:t>Learn about other opportunities to get involved.</a:t>
            </a:r>
            <a:endParaRPr sz="3000" b="1">
              <a:solidFill>
                <a:schemeClr val="lt1"/>
              </a:solidFill>
              <a:latin typeface="Roboto"/>
              <a:ea typeface="Roboto"/>
              <a:cs typeface="Roboto"/>
              <a:sym typeface="Roboto"/>
            </a:endParaRPr>
          </a:p>
        </p:txBody>
      </p:sp>
      <p:pic>
        <p:nvPicPr>
          <p:cNvPr id="270" name="Google Shape;270;p34"/>
          <p:cNvPicPr preferRelativeResize="0"/>
          <p:nvPr/>
        </p:nvPicPr>
        <p:blipFill>
          <a:blip r:embed="rId3">
            <a:alphaModFix/>
          </a:blip>
          <a:stretch>
            <a:fillRect/>
          </a:stretch>
        </p:blipFill>
        <p:spPr>
          <a:xfrm>
            <a:off x="3971667" y="3411675"/>
            <a:ext cx="5172334" cy="3446327"/>
          </a:xfrm>
          <a:prstGeom prst="rect">
            <a:avLst/>
          </a:prstGeom>
          <a:noFill/>
          <a:ln>
            <a:noFill/>
          </a:ln>
        </p:spPr>
      </p:pic>
      <p:pic>
        <p:nvPicPr>
          <p:cNvPr id="271" name="Google Shape;271;p34"/>
          <p:cNvPicPr preferRelativeResize="0"/>
          <p:nvPr/>
        </p:nvPicPr>
        <p:blipFill>
          <a:blip r:embed="rId4">
            <a:alphaModFix/>
          </a:blip>
          <a:stretch>
            <a:fillRect/>
          </a:stretch>
        </p:blipFill>
        <p:spPr>
          <a:xfrm>
            <a:off x="3974513" y="0"/>
            <a:ext cx="5169487" cy="34463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35" descr="Want to participate in Nature's Notebook? Head over to SciStarter.org/natures-notebook" title="Nature's Notebook: Thank You to Citizen Scientists">
            <a:hlinkClick r:id="rId3"/>
          </p:cNvPr>
          <p:cNvPicPr preferRelativeResize="0"/>
          <p:nvPr/>
        </p:nvPicPr>
        <p:blipFill>
          <a:blip r:embed="rId4">
            <a:alphaModFix/>
          </a:blip>
          <a:stretch>
            <a:fillRect/>
          </a:stretch>
        </p:blipFill>
        <p:spPr>
          <a:xfrm>
            <a:off x="-1" y="3"/>
            <a:ext cx="9144000" cy="6857985"/>
          </a:xfrm>
          <a:prstGeom prst="rect">
            <a:avLst/>
          </a:prstGeom>
          <a:noFill/>
          <a:ln>
            <a:noFill/>
          </a:ln>
        </p:spPr>
      </p:pic>
      <p:sp>
        <p:nvSpPr>
          <p:cNvPr id="278" name="Google Shape;278;p35"/>
          <p:cNvSpPr txBox="1">
            <a:spLocks noGrp="1"/>
          </p:cNvSpPr>
          <p:nvPr>
            <p:ph type="title"/>
          </p:nvPr>
        </p:nvSpPr>
        <p:spPr>
          <a:xfrm>
            <a:off x="395750" y="-57237"/>
            <a:ext cx="8229600" cy="114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1">
                <a:solidFill>
                  <a:srgbClr val="E85B21"/>
                </a:solidFill>
                <a:latin typeface="Roboto"/>
                <a:ea typeface="Roboto"/>
                <a:cs typeface="Roboto"/>
                <a:sym typeface="Roboto"/>
              </a:rPr>
              <a:t>Hear back from the project </a:t>
            </a:r>
            <a:endParaRPr b="1">
              <a:solidFill>
                <a:srgbClr val="E85B21"/>
              </a:solidFill>
              <a:latin typeface="Roboto"/>
              <a:ea typeface="Roboto"/>
              <a:cs typeface="Roboto"/>
              <a:sym typeface="Roboto"/>
            </a:endParaRPr>
          </a:p>
        </p:txBody>
      </p:sp>
      <p:sp>
        <p:nvSpPr>
          <p:cNvPr id="279" name="Google Shape;279;p35"/>
          <p:cNvSpPr txBox="1"/>
          <p:nvPr/>
        </p:nvSpPr>
        <p:spPr>
          <a:xfrm>
            <a:off x="100" y="6016875"/>
            <a:ext cx="9144000" cy="301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4400" b="1">
                <a:solidFill>
                  <a:srgbClr val="E85B21"/>
                </a:solidFill>
                <a:latin typeface="Roboto"/>
                <a:ea typeface="Roboto"/>
                <a:cs typeface="Roboto"/>
                <a:sym typeface="Roboto"/>
              </a:rPr>
              <a:t>about why your work mattered.</a:t>
            </a:r>
            <a:endParaRPr sz="4400" b="1">
              <a:solidFill>
                <a:srgbClr val="E85B21"/>
              </a:solidFill>
              <a:latin typeface="Roboto"/>
              <a:ea typeface="Roboto"/>
              <a:cs typeface="Roboto"/>
              <a:sym typeface="Roboto"/>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52750"/>
        </a:solidFill>
        <a:effectLst/>
      </p:bgPr>
    </p:bg>
    <p:spTree>
      <p:nvGrpSpPr>
        <p:cNvPr id="1" name="Shape 283"/>
        <p:cNvGrpSpPr/>
        <p:nvPr/>
      </p:nvGrpSpPr>
      <p:grpSpPr>
        <a:xfrm>
          <a:off x="0" y="0"/>
          <a:ext cx="0" cy="0"/>
          <a:chOff x="0" y="0"/>
          <a:chExt cx="0" cy="0"/>
        </a:xfrm>
      </p:grpSpPr>
      <p:pic>
        <p:nvPicPr>
          <p:cNvPr id="284" name="Google Shape;284;p36" descr="Screen shot 2017-04-06 at 1.35.46 PM.png"/>
          <p:cNvPicPr preferRelativeResize="0"/>
          <p:nvPr/>
        </p:nvPicPr>
        <p:blipFill rotWithShape="1">
          <a:blip r:embed="rId3">
            <a:alphaModFix/>
          </a:blip>
          <a:srcRect l="65266"/>
          <a:stretch/>
        </p:blipFill>
        <p:spPr>
          <a:xfrm>
            <a:off x="417522" y="713245"/>
            <a:ext cx="3847378" cy="4011420"/>
          </a:xfrm>
          <a:prstGeom prst="rect">
            <a:avLst/>
          </a:prstGeom>
          <a:noFill/>
          <a:ln>
            <a:noFill/>
          </a:ln>
        </p:spPr>
      </p:pic>
      <p:pic>
        <p:nvPicPr>
          <p:cNvPr id="285" name="Google Shape;285;p36" descr="educator search project finder.png"/>
          <p:cNvPicPr preferRelativeResize="0"/>
          <p:nvPr/>
        </p:nvPicPr>
        <p:blipFill rotWithShape="1">
          <a:blip r:embed="rId4">
            <a:alphaModFix/>
          </a:blip>
          <a:srcRect/>
          <a:stretch/>
        </p:blipFill>
        <p:spPr>
          <a:xfrm>
            <a:off x="4924917" y="1787357"/>
            <a:ext cx="3555103" cy="4309847"/>
          </a:xfrm>
          <a:prstGeom prst="rect">
            <a:avLst/>
          </a:prstGeom>
          <a:noFill/>
          <a:ln>
            <a:noFill/>
          </a:ln>
        </p:spPr>
      </p:pic>
      <p:sp>
        <p:nvSpPr>
          <p:cNvPr id="286" name="Google Shape;286;p36"/>
          <p:cNvSpPr txBox="1"/>
          <p:nvPr/>
        </p:nvSpPr>
        <p:spPr>
          <a:xfrm>
            <a:off x="320881" y="113081"/>
            <a:ext cx="4040700" cy="831000"/>
          </a:xfrm>
          <a:prstGeom prst="rect">
            <a:avLst/>
          </a:prstGeom>
          <a:solidFill>
            <a:srgbClr val="2527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Roboto"/>
                <a:ea typeface="Roboto"/>
                <a:cs typeface="Roboto"/>
                <a:sym typeface="Roboto"/>
              </a:rPr>
              <a:t>Use the </a:t>
            </a:r>
            <a:r>
              <a:rPr lang="en-US" sz="2400" b="1" i="0" u="none" strike="noStrike" cap="none">
                <a:solidFill>
                  <a:srgbClr val="E85B21"/>
                </a:solidFill>
                <a:latin typeface="Roboto"/>
                <a:ea typeface="Roboto"/>
                <a:cs typeface="Roboto"/>
                <a:sym typeface="Roboto"/>
              </a:rPr>
              <a:t>mini Project Finder</a:t>
            </a:r>
            <a:endParaRPr sz="1400" b="1" i="0" u="none" strike="noStrike" cap="none">
              <a:solidFill>
                <a:srgbClr val="E85B2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Roboto"/>
                <a:ea typeface="Roboto"/>
                <a:cs typeface="Roboto"/>
                <a:sym typeface="Roboto"/>
              </a:rPr>
              <a:t>on the home page   </a:t>
            </a:r>
            <a:endParaRPr sz="1400" b="1" i="0" u="none" strike="noStrike" cap="none">
              <a:solidFill>
                <a:srgbClr val="000000"/>
              </a:solidFill>
              <a:latin typeface="Roboto"/>
              <a:ea typeface="Roboto"/>
              <a:cs typeface="Roboto"/>
              <a:sym typeface="Roboto"/>
            </a:endParaRPr>
          </a:p>
        </p:txBody>
      </p:sp>
      <p:sp>
        <p:nvSpPr>
          <p:cNvPr id="287" name="Google Shape;287;p36"/>
          <p:cNvSpPr/>
          <p:nvPr/>
        </p:nvSpPr>
        <p:spPr>
          <a:xfrm>
            <a:off x="4458181" y="591108"/>
            <a:ext cx="4681800" cy="1200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Roboto"/>
                <a:ea typeface="Roboto"/>
                <a:cs typeface="Roboto"/>
                <a:sym typeface="Roboto"/>
              </a:rPr>
              <a:t>or the </a:t>
            </a:r>
            <a:r>
              <a:rPr lang="en-US" sz="2400" b="1" i="0" u="none" strike="noStrike" cap="none">
                <a:solidFill>
                  <a:srgbClr val="E85B21"/>
                </a:solidFill>
                <a:latin typeface="Roboto"/>
                <a:ea typeface="Roboto"/>
                <a:cs typeface="Roboto"/>
                <a:sym typeface="Roboto"/>
              </a:rPr>
              <a:t>Advanced Search</a:t>
            </a:r>
            <a:r>
              <a:rPr lang="en-US" sz="2400" b="1" i="0" u="none" strike="noStrike" cap="none">
                <a:solidFill>
                  <a:schemeClr val="accent6"/>
                </a:solidFill>
                <a:latin typeface="Roboto"/>
                <a:ea typeface="Roboto"/>
                <a:cs typeface="Roboto"/>
                <a:sym typeface="Roboto"/>
              </a:rPr>
              <a:t> </a:t>
            </a:r>
            <a:r>
              <a:rPr lang="en-US" sz="2400" b="1" i="0" u="none" strike="noStrike" cap="none">
                <a:solidFill>
                  <a:schemeClr val="lt1"/>
                </a:solidFill>
                <a:latin typeface="Roboto"/>
                <a:ea typeface="Roboto"/>
                <a:cs typeface="Roboto"/>
                <a:sym typeface="Roboto"/>
              </a:rPr>
              <a:t>option</a:t>
            </a:r>
            <a:endParaRPr sz="1400" b="1" i="0"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Roboto"/>
                <a:ea typeface="Roboto"/>
                <a:cs typeface="Roboto"/>
                <a:sym typeface="Roboto"/>
              </a:rPr>
              <a:t>to find projects.</a:t>
            </a:r>
            <a:endParaRPr sz="1400" b="1"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chemeClr val="lt1"/>
                </a:solidFill>
                <a:latin typeface="Roboto"/>
                <a:ea typeface="Roboto"/>
                <a:cs typeface="Roboto"/>
                <a:sym typeface="Roboto"/>
              </a:rPr>
              <a:t> </a:t>
            </a:r>
            <a:endParaRPr sz="2400" b="1" i="0" u="none" strike="noStrike" cap="none">
              <a:solidFill>
                <a:srgbClr val="000000"/>
              </a:solidFill>
              <a:latin typeface="Roboto"/>
              <a:ea typeface="Roboto"/>
              <a:cs typeface="Roboto"/>
              <a:sym typeface="Roboto"/>
            </a:endParaRPr>
          </a:p>
        </p:txBody>
      </p:sp>
      <p:sp>
        <p:nvSpPr>
          <p:cNvPr id="288" name="Google Shape;288;p36"/>
          <p:cNvSpPr/>
          <p:nvPr/>
        </p:nvSpPr>
        <p:spPr>
          <a:xfrm>
            <a:off x="863034" y="4957139"/>
            <a:ext cx="4572000" cy="1692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Roboto"/>
                <a:ea typeface="Roboto"/>
                <a:cs typeface="Roboto"/>
                <a:sym typeface="Roboto"/>
              </a:rPr>
              <a:t>Search by:</a:t>
            </a:r>
            <a:endParaRPr sz="1400" b="1" i="0" u="none" strike="noStrike" cap="none">
              <a:solidFill>
                <a:srgbClr val="000000"/>
              </a:solidFill>
              <a:latin typeface="Roboto"/>
              <a:ea typeface="Roboto"/>
              <a:cs typeface="Roboto"/>
              <a:sym typeface="Roboto"/>
            </a:endParaRPr>
          </a:p>
          <a:p>
            <a:pPr marL="0" marR="0" lvl="2" indent="0" algn="l" rtl="0">
              <a:lnSpc>
                <a:spcPct val="100000"/>
              </a:lnSpc>
              <a:spcBef>
                <a:spcPts val="0"/>
              </a:spcBef>
              <a:spcAft>
                <a:spcPts val="0"/>
              </a:spcAft>
              <a:buClr>
                <a:srgbClr val="000000"/>
              </a:buClr>
              <a:buSzPts val="2000"/>
              <a:buFont typeface="Arial"/>
              <a:buNone/>
            </a:pPr>
            <a:r>
              <a:rPr lang="en-US" sz="2000" b="1" i="0" u="none" strike="noStrike" cap="none">
                <a:solidFill>
                  <a:srgbClr val="E85B21"/>
                </a:solidFill>
                <a:latin typeface="Roboto"/>
                <a:ea typeface="Roboto"/>
                <a:cs typeface="Roboto"/>
                <a:sym typeface="Roboto"/>
              </a:rPr>
              <a:t>Activities 	Location</a:t>
            </a:r>
            <a:endParaRPr sz="1400" b="1" i="0" u="none" strike="noStrike" cap="none">
              <a:solidFill>
                <a:srgbClr val="E85B21"/>
              </a:solidFill>
              <a:latin typeface="Roboto"/>
              <a:ea typeface="Roboto"/>
              <a:cs typeface="Roboto"/>
              <a:sym typeface="Roboto"/>
            </a:endParaRPr>
          </a:p>
          <a:p>
            <a:pPr marL="0" marR="0" lvl="2" indent="0" algn="l" rtl="0">
              <a:lnSpc>
                <a:spcPct val="100000"/>
              </a:lnSpc>
              <a:spcBef>
                <a:spcPts val="0"/>
              </a:spcBef>
              <a:spcAft>
                <a:spcPts val="0"/>
              </a:spcAft>
              <a:buClr>
                <a:srgbClr val="000000"/>
              </a:buClr>
              <a:buSzPts val="2000"/>
              <a:buFont typeface="Arial"/>
              <a:buNone/>
            </a:pPr>
            <a:r>
              <a:rPr lang="en-US" sz="2000" b="1" i="0" u="none" strike="noStrike" cap="none">
                <a:solidFill>
                  <a:srgbClr val="E85B21"/>
                </a:solidFill>
                <a:latin typeface="Roboto"/>
                <a:ea typeface="Roboto"/>
                <a:cs typeface="Roboto"/>
                <a:sym typeface="Roboto"/>
              </a:rPr>
              <a:t>Indoor/outdoor	Interest</a:t>
            </a:r>
            <a:endParaRPr sz="1400" b="1" i="0" u="none" strike="noStrike" cap="none">
              <a:solidFill>
                <a:srgbClr val="E85B21"/>
              </a:solidFill>
              <a:latin typeface="Roboto"/>
              <a:ea typeface="Roboto"/>
              <a:cs typeface="Roboto"/>
              <a:sym typeface="Roboto"/>
            </a:endParaRPr>
          </a:p>
          <a:p>
            <a:pPr marL="0" marR="0" lvl="2" indent="0" algn="l" rtl="0">
              <a:lnSpc>
                <a:spcPct val="100000"/>
              </a:lnSpc>
              <a:spcBef>
                <a:spcPts val="0"/>
              </a:spcBef>
              <a:spcAft>
                <a:spcPts val="0"/>
              </a:spcAft>
              <a:buClr>
                <a:srgbClr val="000000"/>
              </a:buClr>
              <a:buSzPts val="2000"/>
              <a:buFont typeface="Arial"/>
              <a:buNone/>
            </a:pPr>
            <a:r>
              <a:rPr lang="en-US" sz="2000" b="1" i="0" u="none" strike="noStrike" cap="none">
                <a:solidFill>
                  <a:srgbClr val="E85B21"/>
                </a:solidFill>
                <a:latin typeface="Roboto"/>
                <a:ea typeface="Roboto"/>
                <a:cs typeface="Roboto"/>
                <a:sym typeface="Roboto"/>
              </a:rPr>
              <a:t>Online/offline	Age level</a:t>
            </a:r>
            <a:endParaRPr sz="1400" b="1" i="0" u="none" strike="noStrike" cap="none">
              <a:solidFill>
                <a:srgbClr val="E85B2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2200"/>
              <a:buFont typeface="Arial"/>
              <a:buNone/>
            </a:pPr>
            <a:r>
              <a:rPr lang="en-US" sz="2200" b="0" i="0" u="none" strike="noStrike" cap="none">
                <a:solidFill>
                  <a:srgbClr val="E85B21"/>
                </a:solidFill>
                <a:latin typeface="Arial"/>
                <a:ea typeface="Arial"/>
                <a:cs typeface="Arial"/>
                <a:sym typeface="Arial"/>
              </a:rPr>
              <a:t> </a:t>
            </a:r>
            <a:endParaRPr sz="2200" b="0" i="0" u="none" strike="noStrike" cap="none">
              <a:solidFill>
                <a:srgbClr val="E85B2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37"/>
          <p:cNvSpPr/>
          <p:nvPr/>
        </p:nvSpPr>
        <p:spPr>
          <a:xfrm>
            <a:off x="2684547" y="3967949"/>
            <a:ext cx="3142800" cy="741900"/>
          </a:xfrm>
          <a:prstGeom prst="ellipse">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95" name="Google Shape;295;p37" descr="Image result for candid critters"/>
          <p:cNvPicPr preferRelativeResize="0"/>
          <p:nvPr/>
        </p:nvPicPr>
        <p:blipFill rotWithShape="1">
          <a:blip r:embed="rId3">
            <a:alphaModFix/>
          </a:blip>
          <a:srcRect/>
          <a:stretch/>
        </p:blipFill>
        <p:spPr>
          <a:xfrm>
            <a:off x="2429548" y="2177129"/>
            <a:ext cx="2131200" cy="1214400"/>
          </a:xfrm>
          <a:prstGeom prst="rect">
            <a:avLst/>
          </a:prstGeom>
          <a:noFill/>
          <a:ln>
            <a:noFill/>
          </a:ln>
        </p:spPr>
      </p:pic>
      <p:pic>
        <p:nvPicPr>
          <p:cNvPr id="296" name="Google Shape;296;p37" descr="Image result for Stall catchers"/>
          <p:cNvPicPr preferRelativeResize="0"/>
          <p:nvPr/>
        </p:nvPicPr>
        <p:blipFill rotWithShape="1">
          <a:blip r:embed="rId4">
            <a:alphaModFix/>
          </a:blip>
          <a:srcRect/>
          <a:stretch/>
        </p:blipFill>
        <p:spPr>
          <a:xfrm>
            <a:off x="6351846" y="3669724"/>
            <a:ext cx="2586900" cy="1026600"/>
          </a:xfrm>
          <a:prstGeom prst="rect">
            <a:avLst/>
          </a:prstGeom>
          <a:noFill/>
          <a:ln>
            <a:noFill/>
          </a:ln>
        </p:spPr>
      </p:pic>
      <p:pic>
        <p:nvPicPr>
          <p:cNvPr id="297" name="Google Shape;297;p37" descr="Image result for community collaborative rain hail and snow network"/>
          <p:cNvPicPr preferRelativeResize="0"/>
          <p:nvPr/>
        </p:nvPicPr>
        <p:blipFill rotWithShape="1">
          <a:blip r:embed="rId5">
            <a:alphaModFix/>
          </a:blip>
          <a:srcRect/>
          <a:stretch/>
        </p:blipFill>
        <p:spPr>
          <a:xfrm>
            <a:off x="328714" y="2887777"/>
            <a:ext cx="722475" cy="722475"/>
          </a:xfrm>
          <a:prstGeom prst="rect">
            <a:avLst/>
          </a:prstGeom>
          <a:noFill/>
          <a:ln>
            <a:noFill/>
          </a:ln>
        </p:spPr>
      </p:pic>
      <p:pic>
        <p:nvPicPr>
          <p:cNvPr id="298" name="Google Shape;298;p37"/>
          <p:cNvPicPr preferRelativeResize="0"/>
          <p:nvPr/>
        </p:nvPicPr>
        <p:blipFill rotWithShape="1">
          <a:blip r:embed="rId6">
            <a:alphaModFix/>
          </a:blip>
          <a:srcRect/>
          <a:stretch/>
        </p:blipFill>
        <p:spPr>
          <a:xfrm>
            <a:off x="5389168" y="1883840"/>
            <a:ext cx="3470139" cy="421739"/>
          </a:xfrm>
          <a:prstGeom prst="rect">
            <a:avLst/>
          </a:prstGeom>
          <a:noFill/>
          <a:ln>
            <a:noFill/>
          </a:ln>
        </p:spPr>
      </p:pic>
      <p:pic>
        <p:nvPicPr>
          <p:cNvPr id="299" name="Google Shape;299;p37" descr="Image result for sparrow swap"/>
          <p:cNvPicPr preferRelativeResize="0"/>
          <p:nvPr/>
        </p:nvPicPr>
        <p:blipFill rotWithShape="1">
          <a:blip r:embed="rId7">
            <a:alphaModFix/>
          </a:blip>
          <a:srcRect/>
          <a:stretch/>
        </p:blipFill>
        <p:spPr>
          <a:xfrm>
            <a:off x="5606356" y="2822931"/>
            <a:ext cx="1452300" cy="710100"/>
          </a:xfrm>
          <a:prstGeom prst="rect">
            <a:avLst/>
          </a:prstGeom>
          <a:noFill/>
          <a:ln>
            <a:noFill/>
          </a:ln>
        </p:spPr>
      </p:pic>
      <p:pic>
        <p:nvPicPr>
          <p:cNvPr id="300" name="Google Shape;300;p37"/>
          <p:cNvPicPr preferRelativeResize="0"/>
          <p:nvPr/>
        </p:nvPicPr>
        <p:blipFill rotWithShape="1">
          <a:blip r:embed="rId8">
            <a:alphaModFix/>
          </a:blip>
          <a:srcRect/>
          <a:stretch/>
        </p:blipFill>
        <p:spPr>
          <a:xfrm>
            <a:off x="6367098" y="4607935"/>
            <a:ext cx="2661300" cy="744900"/>
          </a:xfrm>
          <a:prstGeom prst="rect">
            <a:avLst/>
          </a:prstGeom>
          <a:noFill/>
          <a:ln>
            <a:noFill/>
          </a:ln>
        </p:spPr>
      </p:pic>
      <p:pic>
        <p:nvPicPr>
          <p:cNvPr id="301" name="Google Shape;301;p37" descr="Image result for citsci.org"/>
          <p:cNvPicPr preferRelativeResize="0"/>
          <p:nvPr/>
        </p:nvPicPr>
        <p:blipFill rotWithShape="1">
          <a:blip r:embed="rId9">
            <a:alphaModFix/>
          </a:blip>
          <a:srcRect t="19658" b="23244"/>
          <a:stretch/>
        </p:blipFill>
        <p:spPr>
          <a:xfrm>
            <a:off x="3145678" y="6091707"/>
            <a:ext cx="3189300" cy="696301"/>
          </a:xfrm>
          <a:prstGeom prst="rect">
            <a:avLst/>
          </a:prstGeom>
          <a:noFill/>
          <a:ln>
            <a:noFill/>
          </a:ln>
        </p:spPr>
      </p:pic>
      <p:pic>
        <p:nvPicPr>
          <p:cNvPr id="302" name="Google Shape;302;p37" descr="Image result for citscibio"/>
          <p:cNvPicPr preferRelativeResize="0"/>
          <p:nvPr/>
        </p:nvPicPr>
        <p:blipFill rotWithShape="1">
          <a:blip r:embed="rId10">
            <a:alphaModFix/>
          </a:blip>
          <a:srcRect/>
          <a:stretch/>
        </p:blipFill>
        <p:spPr>
          <a:xfrm>
            <a:off x="116262" y="1804138"/>
            <a:ext cx="1743000" cy="1090500"/>
          </a:xfrm>
          <a:prstGeom prst="rect">
            <a:avLst/>
          </a:prstGeom>
          <a:noFill/>
          <a:ln>
            <a:noFill/>
          </a:ln>
        </p:spPr>
      </p:pic>
      <p:pic>
        <p:nvPicPr>
          <p:cNvPr id="303" name="Google Shape;303;p37" descr="Image result for iseechange"/>
          <p:cNvPicPr preferRelativeResize="0"/>
          <p:nvPr/>
        </p:nvPicPr>
        <p:blipFill rotWithShape="1">
          <a:blip r:embed="rId11">
            <a:alphaModFix/>
          </a:blip>
          <a:srcRect t="8347" b="8761"/>
          <a:stretch/>
        </p:blipFill>
        <p:spPr>
          <a:xfrm>
            <a:off x="256145" y="4858064"/>
            <a:ext cx="1263900" cy="872999"/>
          </a:xfrm>
          <a:prstGeom prst="rect">
            <a:avLst/>
          </a:prstGeom>
          <a:noFill/>
          <a:ln>
            <a:noFill/>
          </a:ln>
        </p:spPr>
      </p:pic>
      <p:pic>
        <p:nvPicPr>
          <p:cNvPr id="304" name="Google Shape;304;p37" descr="http://www.iwla.org/images/default-source/conservation/water/Clean-Water-Challenge/streamselfie-infographic-large.png?sfvrsn=2"/>
          <p:cNvPicPr preferRelativeResize="0"/>
          <p:nvPr/>
        </p:nvPicPr>
        <p:blipFill rotWithShape="1">
          <a:blip r:embed="rId12">
            <a:alphaModFix/>
          </a:blip>
          <a:srcRect l="24891" b="81381"/>
          <a:stretch/>
        </p:blipFill>
        <p:spPr>
          <a:xfrm>
            <a:off x="38134" y="3887335"/>
            <a:ext cx="2271900" cy="720600"/>
          </a:xfrm>
          <a:prstGeom prst="rect">
            <a:avLst/>
          </a:prstGeom>
          <a:noFill/>
          <a:ln>
            <a:noFill/>
          </a:ln>
        </p:spPr>
      </p:pic>
      <p:pic>
        <p:nvPicPr>
          <p:cNvPr id="305" name="Google Shape;305;p37" descr="Image result for project squirrel"/>
          <p:cNvPicPr preferRelativeResize="0"/>
          <p:nvPr/>
        </p:nvPicPr>
        <p:blipFill rotWithShape="1">
          <a:blip r:embed="rId13">
            <a:alphaModFix/>
          </a:blip>
          <a:srcRect l="13981" r="26723" b="80271"/>
          <a:stretch/>
        </p:blipFill>
        <p:spPr>
          <a:xfrm>
            <a:off x="224357" y="6004657"/>
            <a:ext cx="2841348" cy="478861"/>
          </a:xfrm>
          <a:prstGeom prst="rect">
            <a:avLst/>
          </a:prstGeom>
          <a:noFill/>
          <a:ln>
            <a:noFill/>
          </a:ln>
        </p:spPr>
      </p:pic>
      <p:pic>
        <p:nvPicPr>
          <p:cNvPr id="306" name="Google Shape;306;p37" descr="Image result for nasa cloud observer"/>
          <p:cNvPicPr preferRelativeResize="0"/>
          <p:nvPr/>
        </p:nvPicPr>
        <p:blipFill rotWithShape="1">
          <a:blip r:embed="rId14">
            <a:alphaModFix/>
          </a:blip>
          <a:srcRect l="36730" r="35881" b="73190"/>
          <a:stretch/>
        </p:blipFill>
        <p:spPr>
          <a:xfrm>
            <a:off x="7211290" y="2683782"/>
            <a:ext cx="1695901" cy="864600"/>
          </a:xfrm>
          <a:prstGeom prst="rect">
            <a:avLst/>
          </a:prstGeom>
          <a:noFill/>
          <a:ln>
            <a:noFill/>
          </a:ln>
        </p:spPr>
      </p:pic>
      <p:pic>
        <p:nvPicPr>
          <p:cNvPr id="307" name="Google Shape;307;p37" descr="Image result for nature's notebook"/>
          <p:cNvPicPr preferRelativeResize="0"/>
          <p:nvPr/>
        </p:nvPicPr>
        <p:blipFill rotWithShape="1">
          <a:blip r:embed="rId15">
            <a:alphaModFix/>
          </a:blip>
          <a:srcRect/>
          <a:stretch/>
        </p:blipFill>
        <p:spPr>
          <a:xfrm>
            <a:off x="4093297" y="5224662"/>
            <a:ext cx="1703175" cy="644958"/>
          </a:xfrm>
          <a:prstGeom prst="rect">
            <a:avLst/>
          </a:prstGeom>
          <a:noFill/>
          <a:ln>
            <a:noFill/>
          </a:ln>
        </p:spPr>
      </p:pic>
      <p:pic>
        <p:nvPicPr>
          <p:cNvPr id="308" name="Google Shape;308;p37" descr="Image result for dragonfly swarm citizen science"/>
          <p:cNvPicPr preferRelativeResize="0"/>
          <p:nvPr/>
        </p:nvPicPr>
        <p:blipFill rotWithShape="1">
          <a:blip r:embed="rId16">
            <a:alphaModFix/>
          </a:blip>
          <a:srcRect/>
          <a:stretch/>
        </p:blipFill>
        <p:spPr>
          <a:xfrm>
            <a:off x="6238140" y="5614513"/>
            <a:ext cx="2827800" cy="792300"/>
          </a:xfrm>
          <a:prstGeom prst="rect">
            <a:avLst/>
          </a:prstGeom>
          <a:noFill/>
          <a:ln>
            <a:noFill/>
          </a:ln>
        </p:spPr>
      </p:pic>
      <p:pic>
        <p:nvPicPr>
          <p:cNvPr id="309" name="Google Shape;309;p37" descr="Image result for ant picnic citizen science"/>
          <p:cNvPicPr preferRelativeResize="0"/>
          <p:nvPr/>
        </p:nvPicPr>
        <p:blipFill rotWithShape="1">
          <a:blip r:embed="rId17">
            <a:alphaModFix/>
          </a:blip>
          <a:srcRect l="7730" t="37013" r="5017" b="43701"/>
          <a:stretch/>
        </p:blipFill>
        <p:spPr>
          <a:xfrm>
            <a:off x="2093295" y="1729275"/>
            <a:ext cx="3126599" cy="432000"/>
          </a:xfrm>
          <a:prstGeom prst="rect">
            <a:avLst/>
          </a:prstGeom>
          <a:noFill/>
          <a:ln>
            <a:noFill/>
          </a:ln>
        </p:spPr>
      </p:pic>
      <p:sp>
        <p:nvSpPr>
          <p:cNvPr id="310" name="Google Shape;310;p37"/>
          <p:cNvSpPr/>
          <p:nvPr/>
        </p:nvSpPr>
        <p:spPr>
          <a:xfrm rot="-4670219">
            <a:off x="3524483" y="3606174"/>
            <a:ext cx="3552547" cy="1214369"/>
          </a:xfrm>
          <a:prstGeom prst="arc">
            <a:avLst>
              <a:gd name="adj1" fmla="val 16200000"/>
              <a:gd name="adj2" fmla="val 21409550"/>
            </a:avLst>
          </a:prstGeom>
          <a:noFill/>
          <a:ln w="38100" cap="flat" cmpd="sng">
            <a:solidFill>
              <a:schemeClr val="dk1"/>
            </a:solidFill>
            <a:prstDash val="solid"/>
            <a:miter lim="8000"/>
            <a:headEnd type="none" w="sm" len="sm"/>
            <a:tailEnd type="triangle" w="lg" len="lg"/>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1" name="Google Shape;311;p37"/>
          <p:cNvSpPr/>
          <p:nvPr/>
        </p:nvSpPr>
        <p:spPr>
          <a:xfrm rot="-1958062">
            <a:off x="3755256" y="4099603"/>
            <a:ext cx="3788968" cy="1056299"/>
          </a:xfrm>
          <a:prstGeom prst="arc">
            <a:avLst>
              <a:gd name="adj1" fmla="val 16200000"/>
              <a:gd name="adj2" fmla="val 21409550"/>
            </a:avLst>
          </a:prstGeom>
          <a:noFill/>
          <a:ln w="38100" cap="flat" cmpd="sng">
            <a:solidFill>
              <a:schemeClr val="dk1"/>
            </a:solidFill>
            <a:prstDash val="solid"/>
            <a:miter lim="8000"/>
            <a:headEnd type="none" w="sm" len="sm"/>
            <a:tailEnd type="triangle" w="lg" len="lg"/>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2" name="Google Shape;312;p37"/>
          <p:cNvSpPr/>
          <p:nvPr/>
        </p:nvSpPr>
        <p:spPr>
          <a:xfrm rot="-3244823">
            <a:off x="4165334" y="3893204"/>
            <a:ext cx="2427514" cy="1126778"/>
          </a:xfrm>
          <a:prstGeom prst="arc">
            <a:avLst>
              <a:gd name="adj1" fmla="val 16200000"/>
              <a:gd name="adj2" fmla="val 20274247"/>
            </a:avLst>
          </a:prstGeom>
          <a:noFill/>
          <a:ln w="38100" cap="flat" cmpd="sng">
            <a:solidFill>
              <a:schemeClr val="dk1"/>
            </a:solidFill>
            <a:prstDash val="solid"/>
            <a:miter lim="8000"/>
            <a:headEnd type="none" w="sm" len="sm"/>
            <a:tailEnd type="triangle" w="lg" len="lg"/>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3" name="Google Shape;313;p37"/>
          <p:cNvSpPr/>
          <p:nvPr/>
        </p:nvSpPr>
        <p:spPr>
          <a:xfrm rot="-7257825">
            <a:off x="3607226" y="3001442"/>
            <a:ext cx="1292722" cy="1206338"/>
          </a:xfrm>
          <a:prstGeom prst="arc">
            <a:avLst>
              <a:gd name="adj1" fmla="val 16200000"/>
              <a:gd name="adj2" fmla="val 18874269"/>
            </a:avLst>
          </a:prstGeom>
          <a:noFill/>
          <a:ln w="38100" cap="flat" cmpd="sng">
            <a:solidFill>
              <a:schemeClr val="dk1"/>
            </a:solidFill>
            <a:prstDash val="solid"/>
            <a:miter lim="8000"/>
            <a:headEnd type="none" w="sm" len="sm"/>
            <a:tailEnd type="triangle" w="lg" len="lg"/>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4" name="Google Shape;314;p37"/>
          <p:cNvSpPr/>
          <p:nvPr/>
        </p:nvSpPr>
        <p:spPr>
          <a:xfrm rot="-8522446">
            <a:off x="1833759" y="3010582"/>
            <a:ext cx="3632577" cy="1075572"/>
          </a:xfrm>
          <a:prstGeom prst="arc">
            <a:avLst>
              <a:gd name="adj1" fmla="val 15555581"/>
              <a:gd name="adj2" fmla="val 64740"/>
            </a:avLst>
          </a:prstGeom>
          <a:noFill/>
          <a:ln w="38100" cap="flat" cmpd="sng">
            <a:solidFill>
              <a:schemeClr val="dk1"/>
            </a:solidFill>
            <a:prstDash val="solid"/>
            <a:miter lim="8000"/>
            <a:headEnd type="none" w="sm" len="sm"/>
            <a:tailEnd type="triangle" w="lg" len="lg"/>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5" name="Google Shape;315;p37"/>
          <p:cNvSpPr/>
          <p:nvPr/>
        </p:nvSpPr>
        <p:spPr>
          <a:xfrm rot="-8622583">
            <a:off x="1315874" y="3193698"/>
            <a:ext cx="4436567" cy="1069552"/>
          </a:xfrm>
          <a:prstGeom prst="arc">
            <a:avLst>
              <a:gd name="adj1" fmla="val 15555581"/>
              <a:gd name="adj2" fmla="val 21376095"/>
            </a:avLst>
          </a:prstGeom>
          <a:noFill/>
          <a:ln w="38100" cap="flat" cmpd="sng">
            <a:solidFill>
              <a:schemeClr val="dk1"/>
            </a:solidFill>
            <a:prstDash val="solid"/>
            <a:miter lim="8000"/>
            <a:headEnd type="none" w="sm" len="sm"/>
            <a:tailEnd type="triangle" w="lg" len="lg"/>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6" name="Google Shape;316;p37"/>
          <p:cNvSpPr/>
          <p:nvPr/>
        </p:nvSpPr>
        <p:spPr>
          <a:xfrm rot="-9733995">
            <a:off x="505754" y="2855166"/>
            <a:ext cx="4539189" cy="1096564"/>
          </a:xfrm>
          <a:prstGeom prst="arc">
            <a:avLst>
              <a:gd name="adj1" fmla="val 15555581"/>
              <a:gd name="adj2" fmla="val 20721621"/>
            </a:avLst>
          </a:prstGeom>
          <a:noFill/>
          <a:ln w="38100" cap="flat" cmpd="sng">
            <a:solidFill>
              <a:schemeClr val="dk1"/>
            </a:solidFill>
            <a:prstDash val="solid"/>
            <a:miter lim="8000"/>
            <a:headEnd type="none" w="sm" len="sm"/>
            <a:tailEnd type="triangle" w="lg" len="lg"/>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7" name="Google Shape;317;p37"/>
          <p:cNvSpPr/>
          <p:nvPr/>
        </p:nvSpPr>
        <p:spPr>
          <a:xfrm rot="8041586">
            <a:off x="797417" y="3511153"/>
            <a:ext cx="2759175" cy="1317740"/>
          </a:xfrm>
          <a:prstGeom prst="arc">
            <a:avLst>
              <a:gd name="adj1" fmla="val 15555581"/>
              <a:gd name="adj2" fmla="val 20721621"/>
            </a:avLst>
          </a:prstGeom>
          <a:noFill/>
          <a:ln w="38100" cap="flat" cmpd="sng">
            <a:solidFill>
              <a:schemeClr val="dk1"/>
            </a:solidFill>
            <a:prstDash val="solid"/>
            <a:miter lim="8000"/>
            <a:headEnd type="none" w="sm" len="sm"/>
            <a:tailEnd type="triangle" w="lg" len="lg"/>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8" name="Google Shape;318;p37"/>
          <p:cNvSpPr/>
          <p:nvPr/>
        </p:nvSpPr>
        <p:spPr>
          <a:xfrm rot="-2494261" flipH="1">
            <a:off x="1898550" y="4532788"/>
            <a:ext cx="2762875" cy="1416391"/>
          </a:xfrm>
          <a:prstGeom prst="arc">
            <a:avLst>
              <a:gd name="adj1" fmla="val 15555581"/>
              <a:gd name="adj2" fmla="val 20569756"/>
            </a:avLst>
          </a:prstGeom>
          <a:noFill/>
          <a:ln w="38100" cap="flat" cmpd="sng">
            <a:solidFill>
              <a:schemeClr val="dk1"/>
            </a:solidFill>
            <a:prstDash val="solid"/>
            <a:miter lim="8000"/>
            <a:headEnd type="none" w="sm" len="sm"/>
            <a:tailEnd type="triangle" w="lg" len="lg"/>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9" name="Google Shape;319;p37"/>
          <p:cNvSpPr/>
          <p:nvPr/>
        </p:nvSpPr>
        <p:spPr>
          <a:xfrm rot="-5114435" flipH="1">
            <a:off x="2218039" y="4177545"/>
            <a:ext cx="3713304" cy="1298076"/>
          </a:xfrm>
          <a:prstGeom prst="arc">
            <a:avLst>
              <a:gd name="adj1" fmla="val 15555581"/>
              <a:gd name="adj2" fmla="val 20569756"/>
            </a:avLst>
          </a:prstGeom>
          <a:noFill/>
          <a:ln w="38100" cap="flat" cmpd="sng">
            <a:solidFill>
              <a:schemeClr val="dk1"/>
            </a:solidFill>
            <a:prstDash val="solid"/>
            <a:miter lim="8000"/>
            <a:headEnd type="none" w="sm" len="sm"/>
            <a:tailEnd type="triangle" w="lg" len="lg"/>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0" name="Google Shape;320;p37"/>
          <p:cNvSpPr/>
          <p:nvPr/>
        </p:nvSpPr>
        <p:spPr>
          <a:xfrm rot="-1957987">
            <a:off x="5092319" y="4138500"/>
            <a:ext cx="1668961" cy="1056299"/>
          </a:xfrm>
          <a:prstGeom prst="arc">
            <a:avLst>
              <a:gd name="adj1" fmla="val 16200000"/>
              <a:gd name="adj2" fmla="val 20685082"/>
            </a:avLst>
          </a:prstGeom>
          <a:noFill/>
          <a:ln w="38100" cap="flat" cmpd="sng">
            <a:solidFill>
              <a:schemeClr val="dk1"/>
            </a:solidFill>
            <a:prstDash val="solid"/>
            <a:miter lim="8000"/>
            <a:headEnd type="none" w="sm" len="sm"/>
            <a:tailEnd type="triangle" w="lg" len="lg"/>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1" name="Google Shape;321;p37"/>
          <p:cNvSpPr/>
          <p:nvPr/>
        </p:nvSpPr>
        <p:spPr>
          <a:xfrm rot="537932">
            <a:off x="4784544" y="4521527"/>
            <a:ext cx="1763344" cy="987368"/>
          </a:xfrm>
          <a:prstGeom prst="arc">
            <a:avLst>
              <a:gd name="adj1" fmla="val 16200000"/>
              <a:gd name="adj2" fmla="val 20154122"/>
            </a:avLst>
          </a:prstGeom>
          <a:noFill/>
          <a:ln w="38100" cap="flat" cmpd="sng">
            <a:solidFill>
              <a:schemeClr val="dk1"/>
            </a:solidFill>
            <a:prstDash val="solid"/>
            <a:miter lim="8000"/>
            <a:headEnd type="none" w="sm" len="sm"/>
            <a:tailEnd type="triangle" w="lg" len="lg"/>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2" name="Google Shape;322;p37"/>
          <p:cNvSpPr/>
          <p:nvPr/>
        </p:nvSpPr>
        <p:spPr>
          <a:xfrm rot="1458674">
            <a:off x="3682790" y="4707253"/>
            <a:ext cx="2947584" cy="1027417"/>
          </a:xfrm>
          <a:prstGeom prst="arc">
            <a:avLst>
              <a:gd name="adj1" fmla="val 16380001"/>
              <a:gd name="adj2" fmla="val 21112307"/>
            </a:avLst>
          </a:prstGeom>
          <a:noFill/>
          <a:ln w="38100" cap="flat" cmpd="sng">
            <a:solidFill>
              <a:schemeClr val="dk1"/>
            </a:solidFill>
            <a:prstDash val="solid"/>
            <a:miter lim="8000"/>
            <a:headEnd type="none" w="sm" len="sm"/>
            <a:tailEnd type="triangle" w="lg" len="lg"/>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23" name="Google Shape;323;p37"/>
          <p:cNvSpPr/>
          <p:nvPr/>
        </p:nvSpPr>
        <p:spPr>
          <a:xfrm rot="1459067">
            <a:off x="3957261" y="4665173"/>
            <a:ext cx="1183835" cy="1027417"/>
          </a:xfrm>
          <a:prstGeom prst="arc">
            <a:avLst>
              <a:gd name="adj1" fmla="val 16380001"/>
              <a:gd name="adj2" fmla="val 19872502"/>
            </a:avLst>
          </a:prstGeom>
          <a:noFill/>
          <a:ln w="38100" cap="flat" cmpd="sng">
            <a:solidFill>
              <a:schemeClr val="dk1"/>
            </a:solidFill>
            <a:prstDash val="solid"/>
            <a:miter lim="8000"/>
            <a:headEnd type="none" w="sm" len="sm"/>
            <a:tailEnd type="triangle" w="lg" len="lg"/>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324" name="Google Shape;324;p37"/>
          <p:cNvCxnSpPr/>
          <p:nvPr/>
        </p:nvCxnSpPr>
        <p:spPr>
          <a:xfrm flipH="1">
            <a:off x="2314694" y="4280035"/>
            <a:ext cx="513000" cy="15900"/>
          </a:xfrm>
          <a:prstGeom prst="straightConnector1">
            <a:avLst/>
          </a:prstGeom>
          <a:noFill/>
          <a:ln w="38100" cap="flat" cmpd="sng">
            <a:solidFill>
              <a:schemeClr val="dk1"/>
            </a:solidFill>
            <a:prstDash val="solid"/>
            <a:miter lim="8000"/>
            <a:headEnd type="none" w="sm" len="sm"/>
            <a:tailEnd type="triangle" w="lg" len="lg"/>
          </a:ln>
        </p:spPr>
      </p:cxnSp>
      <p:sp>
        <p:nvSpPr>
          <p:cNvPr id="325" name="Google Shape;325;p37"/>
          <p:cNvSpPr/>
          <p:nvPr/>
        </p:nvSpPr>
        <p:spPr>
          <a:xfrm>
            <a:off x="2633105" y="3935518"/>
            <a:ext cx="3237600" cy="798300"/>
          </a:xfrm>
          <a:prstGeom prst="rect">
            <a:avLst/>
          </a:prstGeom>
          <a:solidFill>
            <a:schemeClr val="lt1"/>
          </a:solidFill>
          <a:ln w="19050"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26" name="Google Shape;326;p37"/>
          <p:cNvPicPr preferRelativeResize="0"/>
          <p:nvPr/>
        </p:nvPicPr>
        <p:blipFill rotWithShape="1">
          <a:blip r:embed="rId18">
            <a:alphaModFix/>
          </a:blip>
          <a:srcRect/>
          <a:stretch/>
        </p:blipFill>
        <p:spPr>
          <a:xfrm>
            <a:off x="2776243" y="4036419"/>
            <a:ext cx="2944380" cy="665758"/>
          </a:xfrm>
          <a:prstGeom prst="rect">
            <a:avLst/>
          </a:prstGeom>
          <a:noFill/>
          <a:ln>
            <a:noFill/>
          </a:ln>
        </p:spPr>
      </p:pic>
      <p:sp>
        <p:nvSpPr>
          <p:cNvPr id="327" name="Google Shape;327;p37"/>
          <p:cNvSpPr txBox="1"/>
          <p:nvPr/>
        </p:nvSpPr>
        <p:spPr>
          <a:xfrm>
            <a:off x="112838" y="1196253"/>
            <a:ext cx="9079800" cy="400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Roboto"/>
                <a:ea typeface="Roboto"/>
                <a:cs typeface="Roboto"/>
                <a:sym typeface="Roboto"/>
              </a:rPr>
              <a:t>Track contributions &amp; earn credit</a:t>
            </a:r>
            <a:r>
              <a:rPr lang="en-US" sz="2000" b="1">
                <a:solidFill>
                  <a:schemeClr val="dk1"/>
                </a:solidFill>
                <a:latin typeface="Roboto"/>
                <a:ea typeface="Roboto"/>
                <a:cs typeface="Roboto"/>
                <a:sym typeface="Roboto"/>
              </a:rPr>
              <a:t>.</a:t>
            </a:r>
            <a:endParaRPr sz="2000" b="1" i="0" u="none" strike="noStrike" cap="none">
              <a:solidFill>
                <a:schemeClr val="dk1"/>
              </a:solidFill>
              <a:latin typeface="Roboto"/>
              <a:ea typeface="Roboto"/>
              <a:cs typeface="Roboto"/>
              <a:sym typeface="Roboto"/>
            </a:endParaRPr>
          </a:p>
        </p:txBody>
      </p:sp>
      <p:sp>
        <p:nvSpPr>
          <p:cNvPr id="328" name="Google Shape;328;p37"/>
          <p:cNvSpPr txBox="1"/>
          <p:nvPr/>
        </p:nvSpPr>
        <p:spPr>
          <a:xfrm>
            <a:off x="92611" y="800082"/>
            <a:ext cx="89385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Roboto"/>
                <a:ea typeface="Roboto"/>
                <a:cs typeface="Roboto"/>
                <a:sym typeface="Roboto"/>
              </a:rPr>
              <a:t>Find “SciStarter Affiliates” using</a:t>
            </a:r>
            <a:r>
              <a:rPr lang="en-US" sz="2000" b="1">
                <a:latin typeface="Roboto"/>
                <a:ea typeface="Roboto"/>
                <a:cs typeface="Roboto"/>
                <a:sym typeface="Roboto"/>
              </a:rPr>
              <a:t> SciStarter.org/Finder.</a:t>
            </a:r>
            <a:endParaRPr sz="2000" b="1" i="0" u="none" strike="noStrike" cap="none">
              <a:solidFill>
                <a:srgbClr val="000000"/>
              </a:solidFill>
              <a:latin typeface="Roboto"/>
              <a:ea typeface="Roboto"/>
              <a:cs typeface="Roboto"/>
              <a:sym typeface="Roboto"/>
            </a:endParaRPr>
          </a:p>
        </p:txBody>
      </p:sp>
      <p:sp>
        <p:nvSpPr>
          <p:cNvPr id="329" name="Google Shape;329;p37"/>
          <p:cNvSpPr txBox="1"/>
          <p:nvPr/>
        </p:nvSpPr>
        <p:spPr>
          <a:xfrm>
            <a:off x="-25" y="0"/>
            <a:ext cx="9159900" cy="672000"/>
          </a:xfrm>
          <a:prstGeom prst="rect">
            <a:avLst/>
          </a:prstGeom>
          <a:solidFill>
            <a:srgbClr val="252750"/>
          </a:solidFill>
          <a:ln w="9525" cap="flat" cmpd="sng">
            <a:solidFill>
              <a:srgbClr val="1B1D3A"/>
            </a:solidFill>
            <a:prstDash val="solid"/>
            <a:round/>
            <a:headEnd type="none" w="sm" len="sm"/>
            <a:tailEnd type="none" w="sm" len="sm"/>
          </a:ln>
          <a:effectLst>
            <a:outerShdw blurRad="63500" dist="23000" dir="5400000">
              <a:srgbClr val="808080">
                <a:alpha val="3412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FFFFFF"/>
              </a:buClr>
              <a:buSzPts val="1600"/>
              <a:buFont typeface="Arial"/>
              <a:buNone/>
            </a:pPr>
            <a:r>
              <a:rPr lang="en-US" sz="3200" b="1">
                <a:solidFill>
                  <a:srgbClr val="FFFFFF"/>
                </a:solidFill>
                <a:latin typeface="Roboto"/>
                <a:ea typeface="Roboto"/>
                <a:cs typeface="Roboto"/>
                <a:sym typeface="Roboto"/>
              </a:rPr>
              <a:t>What projects will you feature for your event?</a:t>
            </a:r>
            <a:endParaRPr sz="3200" b="1" i="0" u="none" strike="noStrike" cap="none">
              <a:solidFill>
                <a:srgbClr val="000000"/>
              </a:solidFill>
              <a:latin typeface="Roboto"/>
              <a:ea typeface="Roboto"/>
              <a:cs typeface="Roboto"/>
              <a:sym typeface="Roboto"/>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252750"/>
        </a:solidFill>
        <a:effectLst/>
      </p:bgPr>
    </p:bg>
    <p:spTree>
      <p:nvGrpSpPr>
        <p:cNvPr id="1" name="Shape 333"/>
        <p:cNvGrpSpPr/>
        <p:nvPr/>
      </p:nvGrpSpPr>
      <p:grpSpPr>
        <a:xfrm>
          <a:off x="0" y="0"/>
          <a:ext cx="0" cy="0"/>
          <a:chOff x="0" y="0"/>
          <a:chExt cx="0" cy="0"/>
        </a:xfrm>
      </p:grpSpPr>
      <p:sp>
        <p:nvSpPr>
          <p:cNvPr id="334" name="Google Shape;334;p3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4400"/>
              <a:buFont typeface="Calibri"/>
              <a:buNone/>
            </a:pPr>
            <a:r>
              <a:rPr lang="en-US" sz="5400" b="1" i="0" u="none" strike="noStrike" cap="none">
                <a:solidFill>
                  <a:schemeClr val="lt1"/>
                </a:solidFill>
                <a:latin typeface="Roboto"/>
                <a:ea typeface="Roboto"/>
                <a:cs typeface="Roboto"/>
                <a:sym typeface="Roboto"/>
              </a:rPr>
              <a:t>Follow-up</a:t>
            </a:r>
            <a:endParaRPr sz="5400" b="1" i="0" u="none" strike="noStrike" cap="none">
              <a:solidFill>
                <a:schemeClr val="lt1"/>
              </a:solidFill>
              <a:latin typeface="Roboto"/>
              <a:ea typeface="Roboto"/>
              <a:cs typeface="Roboto"/>
              <a:sym typeface="Roboto"/>
            </a:endParaRPr>
          </a:p>
        </p:txBody>
      </p:sp>
      <p:sp>
        <p:nvSpPr>
          <p:cNvPr id="335" name="Google Shape;335;p38"/>
          <p:cNvSpPr txBox="1">
            <a:spLocks noGrp="1"/>
          </p:cNvSpPr>
          <p:nvPr>
            <p:ph type="body" idx="1"/>
          </p:nvPr>
        </p:nvSpPr>
        <p:spPr>
          <a:xfrm>
            <a:off x="457200" y="1732280"/>
            <a:ext cx="8229600" cy="45259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3200"/>
              <a:buNone/>
            </a:pPr>
            <a:r>
              <a:rPr lang="en-US" sz="3200" b="1" i="0" u="none" strike="noStrike" cap="none">
                <a:solidFill>
                  <a:srgbClr val="FFFFFF"/>
                </a:solidFill>
                <a:latin typeface="Roboto"/>
                <a:ea typeface="Roboto"/>
                <a:cs typeface="Roboto"/>
                <a:sym typeface="Roboto"/>
              </a:rPr>
              <a:t>Contact </a:t>
            </a:r>
            <a:r>
              <a:rPr lang="en-US" b="1">
                <a:solidFill>
                  <a:srgbClr val="FFFFFF"/>
                </a:solidFill>
                <a:latin typeface="Roboto"/>
                <a:ea typeface="Roboto"/>
                <a:cs typeface="Roboto"/>
                <a:sym typeface="Roboto"/>
              </a:rPr>
              <a:t>Caroline (CarolineN@SciStarter.org) about:</a:t>
            </a:r>
            <a:endParaRPr b="1">
              <a:latin typeface="Roboto"/>
              <a:ea typeface="Roboto"/>
              <a:cs typeface="Roboto"/>
              <a:sym typeface="Roboto"/>
            </a:endParaRPr>
          </a:p>
          <a:p>
            <a:pPr marL="914400" lvl="1" indent="-457200" algn="l" rtl="0">
              <a:lnSpc>
                <a:spcPct val="100000"/>
              </a:lnSpc>
              <a:spcBef>
                <a:spcPts val="560"/>
              </a:spcBef>
              <a:spcAft>
                <a:spcPts val="0"/>
              </a:spcAft>
              <a:buClr>
                <a:srgbClr val="FFFFFF"/>
              </a:buClr>
              <a:buSzPts val="2800"/>
              <a:buFont typeface="Roboto"/>
              <a:buChar char="•"/>
            </a:pPr>
            <a:r>
              <a:rPr lang="en-US" b="1">
                <a:solidFill>
                  <a:srgbClr val="FFFFFF"/>
                </a:solidFill>
                <a:latin typeface="Roboto"/>
                <a:ea typeface="Roboto"/>
                <a:cs typeface="Roboto"/>
                <a:sym typeface="Roboto"/>
              </a:rPr>
              <a:t>Learning more about citizen science</a:t>
            </a:r>
            <a:endParaRPr b="1">
              <a:latin typeface="Roboto"/>
              <a:ea typeface="Roboto"/>
              <a:cs typeface="Roboto"/>
              <a:sym typeface="Roboto"/>
            </a:endParaRPr>
          </a:p>
          <a:p>
            <a:pPr marL="914400" lvl="1" indent="-457200" algn="l" rtl="0">
              <a:lnSpc>
                <a:spcPct val="100000"/>
              </a:lnSpc>
              <a:spcBef>
                <a:spcPts val="560"/>
              </a:spcBef>
              <a:spcAft>
                <a:spcPts val="0"/>
              </a:spcAft>
              <a:buClr>
                <a:srgbClr val="FFFFFF"/>
              </a:buClr>
              <a:buSzPts val="2800"/>
              <a:buFont typeface="Roboto"/>
              <a:buChar char="•"/>
            </a:pPr>
            <a:r>
              <a:rPr lang="en-US" b="1">
                <a:solidFill>
                  <a:srgbClr val="FFFFFF"/>
                </a:solidFill>
                <a:latin typeface="Roboto"/>
                <a:ea typeface="Roboto"/>
                <a:cs typeface="Roboto"/>
                <a:sym typeface="Roboto"/>
              </a:rPr>
              <a:t>Making suggestions about the program</a:t>
            </a:r>
            <a:endParaRPr b="1">
              <a:latin typeface="Roboto"/>
              <a:ea typeface="Roboto"/>
              <a:cs typeface="Roboto"/>
              <a:sym typeface="Roboto"/>
            </a:endParaRPr>
          </a:p>
          <a:p>
            <a:pPr marL="914400" lvl="1" indent="-457200" algn="l" rtl="0">
              <a:lnSpc>
                <a:spcPct val="100000"/>
              </a:lnSpc>
              <a:spcBef>
                <a:spcPts val="560"/>
              </a:spcBef>
              <a:spcAft>
                <a:spcPts val="0"/>
              </a:spcAft>
              <a:buClr>
                <a:srgbClr val="FFFFFF"/>
              </a:buClr>
              <a:buSzPts val="2800"/>
              <a:buFont typeface="Roboto"/>
              <a:buChar char="•"/>
            </a:pPr>
            <a:r>
              <a:rPr lang="en-US" b="1">
                <a:solidFill>
                  <a:srgbClr val="FFFFFF"/>
                </a:solidFill>
                <a:latin typeface="Roboto"/>
                <a:ea typeface="Roboto"/>
                <a:cs typeface="Roboto"/>
                <a:sym typeface="Roboto"/>
              </a:rPr>
              <a:t>A</a:t>
            </a:r>
            <a:r>
              <a:rPr lang="en-US" sz="2800" b="1" i="0" u="none" strike="noStrike" cap="none">
                <a:solidFill>
                  <a:srgbClr val="FFFFFF"/>
                </a:solidFill>
                <a:latin typeface="Roboto"/>
                <a:ea typeface="Roboto"/>
                <a:cs typeface="Roboto"/>
                <a:sym typeface="Roboto"/>
              </a:rPr>
              <a:t>nything else!</a:t>
            </a:r>
            <a:endParaRPr sz="2800" b="1" i="0" u="none" strike="noStrike" cap="none">
              <a:solidFill>
                <a:srgbClr val="FFFFFF"/>
              </a:solidFill>
              <a:latin typeface="Roboto"/>
              <a:ea typeface="Roboto"/>
              <a:cs typeface="Roboto"/>
              <a:sym typeface="Roboto"/>
            </a:endParaRPr>
          </a:p>
        </p:txBody>
      </p:sp>
      <p:pic>
        <p:nvPicPr>
          <p:cNvPr id="336" name="Google Shape;336;p38" descr="scistarter logo"/>
          <p:cNvPicPr preferRelativeResize="0"/>
          <p:nvPr/>
        </p:nvPicPr>
        <p:blipFill rotWithShape="1">
          <a:blip r:embed="rId3">
            <a:alphaModFix/>
          </a:blip>
          <a:srcRect/>
          <a:stretch/>
        </p:blipFill>
        <p:spPr>
          <a:xfrm>
            <a:off x="3514058" y="5330238"/>
            <a:ext cx="2101725" cy="54453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52750"/>
        </a:solidFill>
        <a:effectLst/>
      </p:bgPr>
    </p:bg>
    <p:spTree>
      <p:nvGrpSpPr>
        <p:cNvPr id="1" name="Shape 341"/>
        <p:cNvGrpSpPr/>
        <p:nvPr/>
      </p:nvGrpSpPr>
      <p:grpSpPr>
        <a:xfrm>
          <a:off x="0" y="0"/>
          <a:ext cx="0" cy="0"/>
          <a:chOff x="0" y="0"/>
          <a:chExt cx="0" cy="0"/>
        </a:xfrm>
      </p:grpSpPr>
      <p:sp>
        <p:nvSpPr>
          <p:cNvPr id="342" name="Google Shape;342;p39"/>
          <p:cNvSpPr txBox="1">
            <a:spLocks noGrp="1"/>
          </p:cNvSpPr>
          <p:nvPr>
            <p:ph type="title"/>
          </p:nvPr>
        </p:nvSpPr>
        <p:spPr>
          <a:xfrm>
            <a:off x="457200" y="274638"/>
            <a:ext cx="8229600" cy="114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1">
                <a:solidFill>
                  <a:schemeClr val="lt1"/>
                </a:solidFill>
                <a:latin typeface="Roboto"/>
                <a:ea typeface="Roboto"/>
                <a:cs typeface="Roboto"/>
                <a:sym typeface="Roboto"/>
              </a:rPr>
              <a:t>Let’s dive into a module! </a:t>
            </a:r>
            <a:endParaRPr b="1">
              <a:solidFill>
                <a:schemeClr val="lt1"/>
              </a:solidFill>
              <a:latin typeface="Roboto"/>
              <a:ea typeface="Roboto"/>
              <a:cs typeface="Roboto"/>
              <a:sym typeface="Roboto"/>
            </a:endParaRPr>
          </a:p>
        </p:txBody>
      </p:sp>
      <p:sp>
        <p:nvSpPr>
          <p:cNvPr id="343" name="Google Shape;343;p39"/>
          <p:cNvSpPr txBox="1">
            <a:spLocks noGrp="1"/>
          </p:cNvSpPr>
          <p:nvPr>
            <p:ph type="body" idx="1"/>
          </p:nvPr>
        </p:nvSpPr>
        <p:spPr>
          <a:xfrm>
            <a:off x="457200" y="1600200"/>
            <a:ext cx="8229600" cy="4526100"/>
          </a:xfrm>
          <a:prstGeom prst="rect">
            <a:avLst/>
          </a:prstGeom>
        </p:spPr>
        <p:txBody>
          <a:bodyPr spcFirstLastPara="1" wrap="square" lIns="91425" tIns="91425" rIns="91425" bIns="91425" anchor="t" anchorCtr="0">
            <a:noAutofit/>
          </a:bodyPr>
          <a:lstStyle/>
          <a:p>
            <a:pPr marL="0" lvl="0" indent="0" algn="l" rtl="0">
              <a:spcBef>
                <a:spcPts val="640"/>
              </a:spcBef>
              <a:spcAft>
                <a:spcPts val="0"/>
              </a:spcAft>
              <a:buNone/>
            </a:pPr>
            <a:r>
              <a:rPr lang="en-US" sz="3000" b="1" dirty="0">
                <a:solidFill>
                  <a:schemeClr val="accent6"/>
                </a:solidFill>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SciStarter.org/NLM</a:t>
            </a:r>
            <a:endParaRPr sz="3000" b="1" dirty="0">
              <a:solidFill>
                <a:schemeClr val="accent6"/>
              </a:solidFill>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Google Shape;105;p16" descr="Woman holding butterfly"/>
          <p:cNvPicPr preferRelativeResize="0"/>
          <p:nvPr/>
        </p:nvPicPr>
        <p:blipFill rotWithShape="1">
          <a:blip r:embed="rId3">
            <a:alphaModFix/>
          </a:blip>
          <a:srcRect r="12500"/>
          <a:stretch/>
        </p:blipFill>
        <p:spPr>
          <a:xfrm>
            <a:off x="0" y="0"/>
            <a:ext cx="9144000" cy="6858000"/>
          </a:xfrm>
          <a:prstGeom prst="rect">
            <a:avLst/>
          </a:prstGeom>
          <a:noFill/>
          <a:ln>
            <a:noFill/>
          </a:ln>
        </p:spPr>
      </p:pic>
      <p:sp>
        <p:nvSpPr>
          <p:cNvPr id="106" name="Google Shape;106;p16"/>
          <p:cNvSpPr txBox="1"/>
          <p:nvPr/>
        </p:nvSpPr>
        <p:spPr>
          <a:xfrm>
            <a:off x="0" y="0"/>
            <a:ext cx="3048000" cy="6934199"/>
          </a:xfrm>
          <a:prstGeom prst="rect">
            <a:avLst/>
          </a:prstGeom>
          <a:solidFill>
            <a:srgbClr val="E85B2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800"/>
              <a:buFont typeface="Arial"/>
              <a:buNone/>
            </a:pPr>
            <a:endParaRPr sz="2800" b="0" i="0" u="none" strike="noStrike" cap="none">
              <a:solidFill>
                <a:schemeClr val="lt1"/>
              </a:solidFill>
              <a:latin typeface="Arial"/>
              <a:ea typeface="Arial"/>
              <a:cs typeface="Arial"/>
              <a:sym typeface="Arial"/>
            </a:endParaRPr>
          </a:p>
          <a:p>
            <a:pPr marL="0" marR="0" lvl="0" indent="0" algn="r" rtl="0">
              <a:lnSpc>
                <a:spcPct val="100000"/>
              </a:lnSpc>
              <a:spcBef>
                <a:spcPts val="500"/>
              </a:spcBef>
              <a:spcAft>
                <a:spcPts val="0"/>
              </a:spcAft>
              <a:buClr>
                <a:schemeClr val="lt1"/>
              </a:buClr>
              <a:buSzPts val="700"/>
              <a:buFont typeface="Arial"/>
              <a:buNone/>
            </a:pPr>
            <a:endParaRPr sz="2800" b="0" i="0" u="none" strike="noStrike" cap="none">
              <a:solidFill>
                <a:schemeClr val="lt1"/>
              </a:solidFill>
              <a:latin typeface="Helvetica Neue"/>
              <a:ea typeface="Helvetica Neue"/>
              <a:cs typeface="Helvetica Neue"/>
              <a:sym typeface="Helvetica Neue"/>
            </a:endParaRPr>
          </a:p>
          <a:p>
            <a:pPr marL="0" marR="0" lvl="0" indent="0" algn="r" rtl="0">
              <a:lnSpc>
                <a:spcPct val="100000"/>
              </a:lnSpc>
              <a:spcBef>
                <a:spcPts val="500"/>
              </a:spcBef>
              <a:spcAft>
                <a:spcPts val="0"/>
              </a:spcAft>
              <a:buClr>
                <a:schemeClr val="lt1"/>
              </a:buClr>
              <a:buSzPts val="700"/>
              <a:buFont typeface="Arial"/>
              <a:buNone/>
            </a:pPr>
            <a:endParaRPr sz="2800" b="0" i="0" u="none" strike="noStrike" cap="none">
              <a:solidFill>
                <a:schemeClr val="lt1"/>
              </a:solidFill>
              <a:latin typeface="Helvetica Neue"/>
              <a:ea typeface="Helvetica Neue"/>
              <a:cs typeface="Helvetica Neue"/>
              <a:sym typeface="Helvetica Neue"/>
            </a:endParaRPr>
          </a:p>
          <a:p>
            <a:pPr marL="0" marR="0" lvl="0" indent="0" algn="r" rtl="0">
              <a:lnSpc>
                <a:spcPct val="100000"/>
              </a:lnSpc>
              <a:spcBef>
                <a:spcPts val="500"/>
              </a:spcBef>
              <a:spcAft>
                <a:spcPts val="0"/>
              </a:spcAft>
              <a:buClr>
                <a:schemeClr val="lt1"/>
              </a:buClr>
              <a:buSzPts val="700"/>
              <a:buFont typeface="Arial"/>
              <a:buNone/>
            </a:pPr>
            <a:endParaRPr sz="2800" b="0"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500"/>
              </a:spcBef>
              <a:spcAft>
                <a:spcPts val="0"/>
              </a:spcAft>
              <a:buClr>
                <a:schemeClr val="lt1"/>
              </a:buClr>
              <a:buSzPts val="700"/>
              <a:buFont typeface="Arial"/>
              <a:buNone/>
            </a:pPr>
            <a:endParaRPr sz="2800" b="0"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500"/>
              </a:spcBef>
              <a:spcAft>
                <a:spcPts val="0"/>
              </a:spcAft>
              <a:buClr>
                <a:schemeClr val="lt1"/>
              </a:buClr>
              <a:buSzPts val="700"/>
              <a:buFont typeface="Arial"/>
              <a:buNone/>
            </a:pPr>
            <a:r>
              <a:rPr lang="en-US" sz="2800" b="1">
                <a:solidFill>
                  <a:schemeClr val="lt1"/>
                </a:solidFill>
                <a:latin typeface="Lato"/>
                <a:ea typeface="Lato"/>
                <a:cs typeface="Lato"/>
                <a:sym typeface="Lato"/>
              </a:rPr>
              <a:t>SciStarter creates opportunities for regular people to do real scientific research.</a:t>
            </a:r>
            <a:r>
              <a:rPr lang="en-US" sz="2800" b="1" i="0" u="none" strike="noStrike" cap="none">
                <a:solidFill>
                  <a:schemeClr val="lt1"/>
                </a:solidFill>
                <a:latin typeface="Lato"/>
                <a:ea typeface="Lato"/>
                <a:cs typeface="Lato"/>
                <a:sym typeface="Lato"/>
              </a:rPr>
              <a:t> </a:t>
            </a:r>
            <a:endParaRPr sz="1400" b="1" i="0" u="none" strike="noStrike" cap="none">
              <a:solidFill>
                <a:srgbClr val="000000"/>
              </a:solidFill>
              <a:latin typeface="Lato"/>
              <a:ea typeface="Lato"/>
              <a:cs typeface="Lato"/>
              <a:sym typeface="Lato"/>
            </a:endParaRPr>
          </a:p>
          <a:p>
            <a:pPr marL="0" marR="0" lvl="0" indent="0" algn="ctr" rtl="0">
              <a:lnSpc>
                <a:spcPct val="100000"/>
              </a:lnSpc>
              <a:spcBef>
                <a:spcPts val="560"/>
              </a:spcBef>
              <a:spcAft>
                <a:spcPts val="0"/>
              </a:spcAft>
              <a:buClr>
                <a:schemeClr val="dk1"/>
              </a:buClr>
              <a:buSzPts val="2800"/>
              <a:buFont typeface="Arial"/>
              <a:buNone/>
            </a:pPr>
            <a:endParaRPr sz="2800" b="1" i="1" u="none" strike="noStrike" cap="none">
              <a:solidFill>
                <a:schemeClr val="lt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2800"/>
              <a:buFont typeface="Arial"/>
              <a:buNone/>
            </a:pPr>
            <a:endParaRPr sz="2800" b="0" i="1" u="none" strike="noStrike" cap="none">
              <a:solidFill>
                <a:schemeClr val="lt1"/>
              </a:solidFill>
              <a:latin typeface="Arial"/>
              <a:ea typeface="Arial"/>
              <a:cs typeface="Arial"/>
              <a:sym typeface="Arial"/>
            </a:endParaRPr>
          </a:p>
        </p:txBody>
      </p:sp>
    </p:spTree>
  </p:cSld>
  <p:clrMapOvr>
    <a:masterClrMapping/>
  </p:clrMapOvr>
  <p:transition spd="slow">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p17" descr="woman looking through binoculars"/>
          <p:cNvPicPr preferRelativeResize="0"/>
          <p:nvPr/>
        </p:nvPicPr>
        <p:blipFill rotWithShape="1">
          <a:blip r:embed="rId3">
            <a:alphaModFix/>
          </a:blip>
          <a:srcRect/>
          <a:stretch/>
        </p:blipFill>
        <p:spPr>
          <a:xfrm>
            <a:off x="-11112" y="0"/>
            <a:ext cx="9163049" cy="6858000"/>
          </a:xfrm>
          <a:prstGeom prst="rect">
            <a:avLst/>
          </a:prstGeom>
          <a:noFill/>
          <a:ln>
            <a:noFill/>
          </a:ln>
        </p:spPr>
      </p:pic>
      <p:sp>
        <p:nvSpPr>
          <p:cNvPr id="113" name="Google Shape;113;p17"/>
          <p:cNvSpPr txBox="1"/>
          <p:nvPr/>
        </p:nvSpPr>
        <p:spPr>
          <a:xfrm>
            <a:off x="0" y="0"/>
            <a:ext cx="3048000" cy="6858000"/>
          </a:xfrm>
          <a:prstGeom prst="rect">
            <a:avLst/>
          </a:prstGeom>
          <a:solidFill>
            <a:srgbClr val="E85B2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3600"/>
              <a:buFont typeface="Arial"/>
              <a:buNone/>
            </a:pPr>
            <a:endParaRPr sz="36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700"/>
              <a:buFont typeface="Arial"/>
              <a:buNone/>
            </a:pPr>
            <a:endParaRPr sz="2800" b="0"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ts val="700"/>
              <a:buFont typeface="Arial"/>
              <a:buNone/>
            </a:pPr>
            <a:endParaRPr sz="1400" b="1" i="0"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chemeClr val="dk1"/>
              </a:buClr>
              <a:buSzPts val="2800"/>
              <a:buFont typeface="Arial"/>
              <a:buNone/>
            </a:pPr>
            <a:endParaRPr sz="28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chemeClr val="lt1"/>
              </a:buClr>
              <a:buSzPts val="700"/>
              <a:buFont typeface="Arial"/>
              <a:buNone/>
            </a:pPr>
            <a:endParaRPr sz="2800" b="1" i="1">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chemeClr val="lt1"/>
              </a:buClr>
              <a:buSzPts val="700"/>
              <a:buFont typeface="Arial"/>
              <a:buNone/>
            </a:pPr>
            <a:endParaRPr sz="2800" b="1" i="1">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chemeClr val="lt1"/>
              </a:buClr>
              <a:buSzPts val="700"/>
              <a:buFont typeface="Arial"/>
              <a:buNone/>
            </a:pPr>
            <a:endParaRPr sz="2800" b="1" i="1">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chemeClr val="lt1"/>
              </a:buClr>
              <a:buSzPts val="700"/>
              <a:buFont typeface="Arial"/>
              <a:buNone/>
            </a:pPr>
            <a:r>
              <a:rPr lang="en-US" sz="2800" b="1" i="1" u="none" strike="noStrike" cap="none">
                <a:solidFill>
                  <a:schemeClr val="lt1"/>
                </a:solidFill>
                <a:latin typeface="Roboto"/>
                <a:ea typeface="Roboto"/>
                <a:cs typeface="Roboto"/>
                <a:sym typeface="Roboto"/>
              </a:rPr>
              <a:t>But they can’t find each other</a:t>
            </a:r>
            <a:r>
              <a:rPr lang="en-US" sz="2800" b="1" i="0" u="none" strike="noStrike" cap="none">
                <a:solidFill>
                  <a:schemeClr val="lt1"/>
                </a:solidFill>
                <a:latin typeface="Roboto"/>
                <a:ea typeface="Roboto"/>
                <a:cs typeface="Roboto"/>
                <a:sym typeface="Roboto"/>
              </a:rPr>
              <a:t>. </a:t>
            </a:r>
            <a:endParaRPr sz="1400" b="1" i="0" u="none" strike="noStrike" cap="none">
              <a:solidFill>
                <a:srgbClr val="000000"/>
              </a:solidFill>
              <a:latin typeface="Roboto"/>
              <a:ea typeface="Roboto"/>
              <a:cs typeface="Roboto"/>
              <a:sym typeface="Roboto"/>
            </a:endParaRPr>
          </a:p>
        </p:txBody>
      </p:sp>
    </p:spTree>
  </p:cSld>
  <p:clrMapOvr>
    <a:masterClrMapping/>
  </p:clrMapOvr>
  <p:transition spd="slow">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8" descr="&quot;&quot;"/>
          <p:cNvSpPr txBox="1"/>
          <p:nvPr/>
        </p:nvSpPr>
        <p:spPr>
          <a:xfrm>
            <a:off x="0" y="0"/>
            <a:ext cx="3048000" cy="6858000"/>
          </a:xfrm>
          <a:prstGeom prst="rect">
            <a:avLst/>
          </a:prstGeom>
          <a:solidFill>
            <a:srgbClr val="EF4803">
              <a:alpha val="81568"/>
            </a:srgbClr>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3600"/>
              <a:buFont typeface="Arial"/>
              <a:buNone/>
            </a:pPr>
            <a:endParaRPr sz="36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endParaRPr sz="3600" b="0" i="0" u="none" strike="noStrike" cap="none">
              <a:solidFill>
                <a:schemeClr val="lt1"/>
              </a:solidFill>
              <a:latin typeface="Arial"/>
              <a:ea typeface="Arial"/>
              <a:cs typeface="Arial"/>
              <a:sym typeface="Arial"/>
            </a:endParaRPr>
          </a:p>
        </p:txBody>
      </p:sp>
      <p:sp>
        <p:nvSpPr>
          <p:cNvPr id="120" name="Google Shape;120;p18"/>
          <p:cNvSpPr txBox="1"/>
          <p:nvPr/>
        </p:nvSpPr>
        <p:spPr>
          <a:xfrm>
            <a:off x="0" y="1336675"/>
            <a:ext cx="3048000" cy="332581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500"/>
              <a:buFont typeface="Arial"/>
              <a:buNone/>
            </a:pPr>
            <a:r>
              <a:rPr lang="en-US" sz="6000" b="0" i="0" u="none" strike="noStrike" cap="none">
                <a:solidFill>
                  <a:schemeClr val="lt1"/>
                </a:solidFill>
                <a:latin typeface="Arial"/>
                <a:ea typeface="Arial"/>
                <a:cs typeface="Arial"/>
                <a:sym typeface="Arial"/>
              </a:rPr>
              <a:t>We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1500"/>
              <a:buFont typeface="Arial"/>
              <a:buNone/>
            </a:pPr>
            <a:r>
              <a:rPr lang="en-US" sz="6000" b="0" i="0" u="none" strike="noStrike" cap="none">
                <a:solidFill>
                  <a:schemeClr val="lt1"/>
                </a:solidFill>
                <a:latin typeface="Arial"/>
                <a:ea typeface="Arial"/>
                <a:cs typeface="Arial"/>
                <a:sym typeface="Arial"/>
              </a:rPr>
              <a:t>connect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1500"/>
              <a:buFont typeface="Arial"/>
              <a:buNone/>
            </a:pPr>
            <a:r>
              <a:rPr lang="en-US" sz="6000" b="0" i="0" u="none" strike="noStrike" cap="none">
                <a:solidFill>
                  <a:schemeClr val="lt1"/>
                </a:solidFill>
                <a:latin typeface="Arial"/>
                <a:ea typeface="Arial"/>
                <a:cs typeface="Arial"/>
                <a:sym typeface="Arial"/>
              </a:rPr>
              <a:t>them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400"/>
              <a:buFont typeface="Arial"/>
              <a:buNone/>
            </a:pPr>
            <a:endParaRPr sz="4400" b="0" i="0" u="none" strike="noStrike" cap="none">
              <a:solidFill>
                <a:schemeClr val="lt1"/>
              </a:solidFill>
              <a:latin typeface="Arial"/>
              <a:ea typeface="Arial"/>
              <a:cs typeface="Arial"/>
              <a:sym typeface="Arial"/>
            </a:endParaRPr>
          </a:p>
        </p:txBody>
      </p:sp>
      <p:sp>
        <p:nvSpPr>
          <p:cNvPr id="121" name="Google Shape;121;p18"/>
          <p:cNvSpPr txBox="1"/>
          <p:nvPr/>
        </p:nvSpPr>
        <p:spPr>
          <a:xfrm>
            <a:off x="4114800" y="2047461"/>
            <a:ext cx="3276600" cy="26150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800"/>
              <a:buFont typeface="Arial"/>
              <a:buNone/>
            </a:pPr>
            <a:r>
              <a:rPr lang="en-US" sz="3200" b="0" i="0" u="none" strike="noStrike" cap="none">
                <a:solidFill>
                  <a:schemeClr val="dk1"/>
                </a:solidFill>
                <a:latin typeface="Arial"/>
                <a:ea typeface="Arial"/>
                <a:cs typeface="Arial"/>
                <a:sym typeface="Arial"/>
              </a:rPr>
              <a:t>Scientist image and cit scientist images tk to illustrate “we connect them”</a:t>
            </a:r>
            <a:endParaRPr sz="1400" b="0" i="0" u="none" strike="noStrike" cap="none">
              <a:solidFill>
                <a:srgbClr val="000000"/>
              </a:solidFill>
              <a:latin typeface="Arial"/>
              <a:ea typeface="Arial"/>
              <a:cs typeface="Arial"/>
              <a:sym typeface="Arial"/>
            </a:endParaRPr>
          </a:p>
        </p:txBody>
      </p:sp>
      <p:pic>
        <p:nvPicPr>
          <p:cNvPr id="122" name="Google Shape;122;p18" descr="woman looking through microscope and woman looking through binoculars"/>
          <p:cNvPicPr preferRelativeResize="0"/>
          <p:nvPr/>
        </p:nvPicPr>
        <p:blipFill rotWithShape="1">
          <a:blip r:embed="rId3">
            <a:alphaModFix/>
          </a:blip>
          <a:srcRect/>
          <a:stretch/>
        </p:blipFill>
        <p:spPr>
          <a:xfrm>
            <a:off x="-11112" y="0"/>
            <a:ext cx="9163049" cy="6858000"/>
          </a:xfrm>
          <a:prstGeom prst="rect">
            <a:avLst/>
          </a:prstGeom>
          <a:noFill/>
          <a:ln>
            <a:noFill/>
          </a:ln>
        </p:spPr>
      </p:pic>
      <p:sp>
        <p:nvSpPr>
          <p:cNvPr id="123" name="Google Shape;123;p18" descr="&quot;&quot;&#10;"/>
          <p:cNvSpPr txBox="1"/>
          <p:nvPr/>
        </p:nvSpPr>
        <p:spPr>
          <a:xfrm>
            <a:off x="0" y="0"/>
            <a:ext cx="3048000" cy="6858000"/>
          </a:xfrm>
          <a:prstGeom prst="rect">
            <a:avLst/>
          </a:prstGeom>
          <a:solidFill>
            <a:srgbClr val="25275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pic>
        <p:nvPicPr>
          <p:cNvPr id="124" name="Google Shape;124;p18" descr="&quot;&quot;"/>
          <p:cNvPicPr preferRelativeResize="0"/>
          <p:nvPr/>
        </p:nvPicPr>
        <p:blipFill rotWithShape="1">
          <a:blip r:embed="rId4">
            <a:alphaModFix/>
          </a:blip>
          <a:srcRect/>
          <a:stretch/>
        </p:blipFill>
        <p:spPr>
          <a:xfrm>
            <a:off x="3048000" y="0"/>
            <a:ext cx="3048000" cy="6858000"/>
          </a:xfrm>
          <a:prstGeom prst="rect">
            <a:avLst/>
          </a:prstGeom>
          <a:noFill/>
          <a:ln>
            <a:noFill/>
          </a:ln>
        </p:spPr>
      </p:pic>
      <p:sp>
        <p:nvSpPr>
          <p:cNvPr id="125" name="Google Shape;125;p18"/>
          <p:cNvSpPr txBox="1"/>
          <p:nvPr/>
        </p:nvSpPr>
        <p:spPr>
          <a:xfrm>
            <a:off x="87313" y="1937336"/>
            <a:ext cx="2971799" cy="283527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400"/>
              <a:buFont typeface="Arial"/>
              <a:buNone/>
            </a:pPr>
            <a:r>
              <a:rPr lang="en-US" sz="5400" b="1" i="0" u="none" strike="noStrike" cap="none">
                <a:solidFill>
                  <a:schemeClr val="lt1"/>
                </a:solidFill>
                <a:latin typeface="Roboto"/>
                <a:ea typeface="Roboto"/>
                <a:cs typeface="Roboto"/>
                <a:sym typeface="Roboto"/>
              </a:rPr>
              <a:t>We</a:t>
            </a:r>
            <a:endParaRPr sz="5400" b="1" i="0"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5400"/>
              <a:buFont typeface="Arial"/>
              <a:buNone/>
            </a:pPr>
            <a:r>
              <a:rPr lang="en-US" sz="5400" b="1" i="0" u="none" strike="noStrike" cap="none">
                <a:solidFill>
                  <a:schemeClr val="lt1"/>
                </a:solidFill>
                <a:latin typeface="Roboto"/>
                <a:ea typeface="Roboto"/>
                <a:cs typeface="Roboto"/>
                <a:sym typeface="Roboto"/>
              </a:rPr>
              <a:t>connect</a:t>
            </a:r>
            <a:endParaRPr sz="5400" b="1" i="0"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5400"/>
              <a:buFont typeface="Arial"/>
              <a:buNone/>
            </a:pPr>
            <a:r>
              <a:rPr lang="en-US" sz="5400" b="1" i="0" u="none" strike="noStrike" cap="none">
                <a:solidFill>
                  <a:schemeClr val="lt1"/>
                </a:solidFill>
                <a:latin typeface="Roboto"/>
                <a:ea typeface="Roboto"/>
                <a:cs typeface="Roboto"/>
                <a:sym typeface="Roboto"/>
              </a:rPr>
              <a:t>them.</a:t>
            </a:r>
            <a:endParaRPr sz="5400" b="1" i="0" u="none" strike="noStrike" cap="none">
              <a:solidFill>
                <a:srgbClr val="000000"/>
              </a:solidFill>
              <a:latin typeface="Roboto"/>
              <a:ea typeface="Roboto"/>
              <a:cs typeface="Roboto"/>
              <a:sym typeface="Roboto"/>
            </a:endParaRPr>
          </a:p>
        </p:txBody>
      </p:sp>
    </p:spTree>
  </p:cSld>
  <p:clrMapOvr>
    <a:masterClrMapping/>
  </p:clrMapOvr>
  <p:transition spd="slow">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9"/>
          <p:cNvSpPr txBox="1">
            <a:spLocks noGrp="1"/>
          </p:cNvSpPr>
          <p:nvPr>
            <p:ph type="title"/>
          </p:nvPr>
        </p:nvSpPr>
        <p:spPr>
          <a:xfrm>
            <a:off x="457200" y="274638"/>
            <a:ext cx="8229600" cy="1143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32" name="Google Shape;132;p19" descr="Check out this inspirational video about SciStarter and Citizen Science produced by the crew with American Spring Live on PBS, partnered with the National Science Foundation. Transcript is below.&#10;&#10;Citizen science can change the world. these programs mobilize people from all walks of life to contribute to contribute to scientific research. From teachers to artists, Girl Scouts to business professionals, students to retirees, citizen science taps into the power of the people where they are. Scientific data gathered by individuals and communities gives concerned or curious people, decision makers and scientists access to more information than they could possibly gather on their own. Your contributions lead to breakthrough research, new approaches, and expedited scientific discoveries. So how can you start to make a difference? SciStarter makes it easy to find the perfect project for you. With a database of more than 3,000 citizen science projects to choose from, you can search by topic, location, age-level and more. Anything that sparks your curiosity is a mere click away. SciStarter can help you take valuable action in the projects you are most passionate about. Their tools database provides you with exactly what you need to get started. And with events held across the nation throughout the year, SciStarter brings fun citizen science opportunities directly to you. Visit the SciStarter website to begin exploring the possibilities of scientific participation and create a personal account to receive project suggestions tailored especially for you. Together with SciStarter, we can all take a part in scientific research that can change the world for the better." title="SciStarter and Citizen Science: Power of the People">
            <a:hlinkClick r:id="rId3"/>
          </p:cNvPr>
          <p:cNvPicPr preferRelativeResize="0"/>
          <p:nvPr/>
        </p:nvPicPr>
        <p:blipFill>
          <a:blip r:embed="rId4">
            <a:alphaModFix/>
          </a:blip>
          <a:stretch>
            <a:fillRect/>
          </a:stretch>
        </p:blipFill>
        <p:spPr>
          <a:xfrm>
            <a:off x="-12" y="-2"/>
            <a:ext cx="9144000" cy="6858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0"/>
          <p:cNvSpPr txBox="1">
            <a:spLocks noGrp="1"/>
          </p:cNvSpPr>
          <p:nvPr>
            <p:ph type="title"/>
          </p:nvPr>
        </p:nvSpPr>
        <p:spPr>
          <a:xfrm>
            <a:off x="495299" y="272257"/>
            <a:ext cx="8229600" cy="11430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400"/>
              <a:buNone/>
            </a:pPr>
            <a:r>
              <a:rPr lang="en-US" b="1">
                <a:solidFill>
                  <a:srgbClr val="E85B21"/>
                </a:solidFill>
                <a:latin typeface="Roboto"/>
                <a:ea typeface="Roboto"/>
                <a:cs typeface="Roboto"/>
                <a:sym typeface="Roboto"/>
              </a:rPr>
              <a:t>Someone you know is a </a:t>
            </a:r>
            <a:br>
              <a:rPr lang="en-US" b="1">
                <a:solidFill>
                  <a:srgbClr val="E85B21"/>
                </a:solidFill>
                <a:latin typeface="Roboto"/>
                <a:ea typeface="Roboto"/>
                <a:cs typeface="Roboto"/>
                <a:sym typeface="Roboto"/>
              </a:rPr>
            </a:br>
            <a:r>
              <a:rPr lang="en-US" b="1">
                <a:solidFill>
                  <a:srgbClr val="E85B21"/>
                </a:solidFill>
                <a:latin typeface="Roboto"/>
                <a:ea typeface="Roboto"/>
                <a:cs typeface="Roboto"/>
                <a:sym typeface="Roboto"/>
              </a:rPr>
              <a:t>CITIZEN SCIENTIST</a:t>
            </a:r>
            <a:endParaRPr b="1">
              <a:solidFill>
                <a:srgbClr val="E85B21"/>
              </a:solidFill>
              <a:latin typeface="Roboto"/>
              <a:ea typeface="Roboto"/>
              <a:cs typeface="Roboto"/>
              <a:sym typeface="Roboto"/>
            </a:endParaRPr>
          </a:p>
        </p:txBody>
      </p:sp>
      <p:sp>
        <p:nvSpPr>
          <p:cNvPr id="139" name="Google Shape;139;p20" descr="&quot;&quot;"/>
          <p:cNvSpPr txBox="1"/>
          <p:nvPr/>
        </p:nvSpPr>
        <p:spPr>
          <a:xfrm>
            <a:off x="304800" y="1524000"/>
            <a:ext cx="2590800" cy="5333999"/>
          </a:xfrm>
          <a:prstGeom prst="rect">
            <a:avLst/>
          </a:prstGeom>
          <a:solidFill>
            <a:srgbClr val="E85B2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3600"/>
              <a:buFont typeface="Arial"/>
              <a:buNone/>
            </a:pPr>
            <a:endParaRPr sz="36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800"/>
              <a:buFont typeface="Arial"/>
              <a:buNone/>
            </a:pPr>
            <a:endParaRPr sz="28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Arial"/>
              <a:ea typeface="Arial"/>
              <a:cs typeface="Arial"/>
              <a:sym typeface="Arial"/>
            </a:endParaRPr>
          </a:p>
        </p:txBody>
      </p:sp>
      <p:sp>
        <p:nvSpPr>
          <p:cNvPr id="140" name="Google Shape;140;p20"/>
          <p:cNvSpPr txBox="1"/>
          <p:nvPr/>
        </p:nvSpPr>
        <p:spPr>
          <a:xfrm>
            <a:off x="76200" y="1511300"/>
            <a:ext cx="3048000" cy="137318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700"/>
              <a:buFont typeface="Arial"/>
              <a:buNone/>
            </a:pPr>
            <a:r>
              <a:rPr lang="en-US" sz="2800" b="1" i="1" u="none" strike="noStrike" cap="none">
                <a:solidFill>
                  <a:schemeClr val="lt1"/>
                </a:solidFill>
                <a:latin typeface="Roboto"/>
                <a:ea typeface="Roboto"/>
                <a:cs typeface="Roboto"/>
                <a:sym typeface="Roboto"/>
              </a:rPr>
              <a:t>eBird </a:t>
            </a:r>
            <a:endParaRPr sz="1400" b="1" i="0"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chemeClr val="lt1"/>
              </a:buClr>
              <a:buSzPts val="700"/>
              <a:buFont typeface="Arial"/>
              <a:buNone/>
            </a:pPr>
            <a:r>
              <a:rPr lang="en-US" sz="2800" b="1" i="0" u="none" strike="noStrike" cap="none">
                <a:solidFill>
                  <a:schemeClr val="lt1"/>
                </a:solidFill>
                <a:latin typeface="Roboto"/>
                <a:ea typeface="Roboto"/>
                <a:cs typeface="Roboto"/>
                <a:sym typeface="Roboto"/>
              </a:rPr>
              <a:t>1.5 million</a:t>
            </a:r>
            <a:endParaRPr sz="1400" b="1" i="0"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chemeClr val="lt1"/>
              </a:buClr>
              <a:buSzPts val="700"/>
              <a:buFont typeface="Arial"/>
              <a:buNone/>
            </a:pPr>
            <a:r>
              <a:rPr lang="en-US" sz="2800" b="1" i="0" u="none" strike="noStrike" cap="none">
                <a:solidFill>
                  <a:schemeClr val="lt1"/>
                </a:solidFill>
                <a:latin typeface="Roboto"/>
                <a:ea typeface="Roboto"/>
                <a:cs typeface="Roboto"/>
                <a:sym typeface="Roboto"/>
              </a:rPr>
              <a:t>reports</a:t>
            </a:r>
            <a:endParaRPr sz="1400" b="1" i="0" u="none" strike="noStrike" cap="none">
              <a:solidFill>
                <a:srgbClr val="000000"/>
              </a:solidFill>
              <a:latin typeface="Roboto"/>
              <a:ea typeface="Roboto"/>
              <a:cs typeface="Roboto"/>
              <a:sym typeface="Roboto"/>
            </a:endParaRPr>
          </a:p>
        </p:txBody>
      </p:sp>
      <p:pic>
        <p:nvPicPr>
          <p:cNvPr id="141" name="Google Shape;141;p20" descr="man holding pigeon"/>
          <p:cNvPicPr preferRelativeResize="0"/>
          <p:nvPr/>
        </p:nvPicPr>
        <p:blipFill rotWithShape="1">
          <a:blip r:embed="rId3">
            <a:alphaModFix/>
          </a:blip>
          <a:srcRect b="7842"/>
          <a:stretch/>
        </p:blipFill>
        <p:spPr>
          <a:xfrm>
            <a:off x="304800" y="2895600"/>
            <a:ext cx="2593975" cy="3581399"/>
          </a:xfrm>
          <a:prstGeom prst="rect">
            <a:avLst/>
          </a:prstGeom>
          <a:noFill/>
          <a:ln>
            <a:noFill/>
          </a:ln>
        </p:spPr>
      </p:pic>
      <p:sp>
        <p:nvSpPr>
          <p:cNvPr id="142" name="Google Shape;142;p20" descr="&quot;&quot;"/>
          <p:cNvSpPr txBox="1"/>
          <p:nvPr/>
        </p:nvSpPr>
        <p:spPr>
          <a:xfrm>
            <a:off x="3276600" y="1524000"/>
            <a:ext cx="2590800" cy="5333999"/>
          </a:xfrm>
          <a:prstGeom prst="rect">
            <a:avLst/>
          </a:prstGeom>
          <a:solidFill>
            <a:srgbClr val="E85B2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3600"/>
              <a:buFont typeface="Arial"/>
              <a:buNone/>
            </a:pPr>
            <a:endParaRPr sz="36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800"/>
              <a:buFont typeface="Arial"/>
              <a:buNone/>
            </a:pPr>
            <a:endParaRPr sz="28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Arial"/>
              <a:ea typeface="Arial"/>
              <a:cs typeface="Arial"/>
              <a:sym typeface="Arial"/>
            </a:endParaRPr>
          </a:p>
        </p:txBody>
      </p:sp>
      <p:sp>
        <p:nvSpPr>
          <p:cNvPr id="143" name="Google Shape;143;p20"/>
          <p:cNvSpPr txBox="1"/>
          <p:nvPr/>
        </p:nvSpPr>
        <p:spPr>
          <a:xfrm>
            <a:off x="3124200" y="1511300"/>
            <a:ext cx="2971799" cy="137318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700"/>
              <a:buFont typeface="Arial"/>
              <a:buNone/>
            </a:pPr>
            <a:r>
              <a:rPr lang="en-US" sz="2800" b="1" i="1" u="none" strike="noStrike" cap="none">
                <a:solidFill>
                  <a:schemeClr val="lt1"/>
                </a:solidFill>
                <a:latin typeface="Roboto"/>
                <a:ea typeface="Roboto"/>
                <a:cs typeface="Roboto"/>
                <a:sym typeface="Roboto"/>
              </a:rPr>
              <a:t>Water testing</a:t>
            </a:r>
            <a:endParaRPr sz="1400" b="1" i="0"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chemeClr val="lt1"/>
              </a:buClr>
              <a:buSzPts val="700"/>
              <a:buFont typeface="Arial"/>
              <a:buNone/>
            </a:pPr>
            <a:r>
              <a:rPr lang="en-US" sz="2800" b="1" i="1" u="none" strike="noStrike" cap="none">
                <a:solidFill>
                  <a:schemeClr val="lt1"/>
                </a:solidFill>
                <a:latin typeface="Roboto"/>
                <a:ea typeface="Roboto"/>
                <a:cs typeface="Roboto"/>
                <a:sym typeface="Roboto"/>
              </a:rPr>
              <a:t>1.5 million</a:t>
            </a:r>
            <a:endParaRPr sz="1400" b="1" i="0"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chemeClr val="lt1"/>
              </a:buClr>
              <a:buSzPts val="700"/>
              <a:buFont typeface="Arial"/>
              <a:buNone/>
            </a:pPr>
            <a:r>
              <a:rPr lang="en-US" sz="2800" b="1" i="0" u="none" strike="noStrike" cap="none">
                <a:solidFill>
                  <a:schemeClr val="lt1"/>
                </a:solidFill>
                <a:latin typeface="Roboto"/>
                <a:ea typeface="Roboto"/>
                <a:cs typeface="Roboto"/>
                <a:sym typeface="Roboto"/>
              </a:rPr>
              <a:t>monitors</a:t>
            </a:r>
            <a:endParaRPr sz="1400" b="1" i="0" u="none" strike="noStrike" cap="none">
              <a:solidFill>
                <a:srgbClr val="000000"/>
              </a:solidFill>
              <a:latin typeface="Roboto"/>
              <a:ea typeface="Roboto"/>
              <a:cs typeface="Roboto"/>
              <a:sym typeface="Roboto"/>
            </a:endParaRPr>
          </a:p>
        </p:txBody>
      </p:sp>
      <p:pic>
        <p:nvPicPr>
          <p:cNvPr id="144" name="Google Shape;144;p20" descr="women testing water quality"/>
          <p:cNvPicPr preferRelativeResize="0"/>
          <p:nvPr/>
        </p:nvPicPr>
        <p:blipFill rotWithShape="1">
          <a:blip r:embed="rId4">
            <a:alphaModFix/>
          </a:blip>
          <a:srcRect/>
          <a:stretch/>
        </p:blipFill>
        <p:spPr>
          <a:xfrm>
            <a:off x="3276600" y="2887661"/>
            <a:ext cx="2590800" cy="3589337"/>
          </a:xfrm>
          <a:prstGeom prst="rect">
            <a:avLst/>
          </a:prstGeom>
          <a:noFill/>
          <a:ln>
            <a:noFill/>
          </a:ln>
        </p:spPr>
      </p:pic>
      <p:sp>
        <p:nvSpPr>
          <p:cNvPr id="145" name="Google Shape;145;p20" descr="&quot;&quot;"/>
          <p:cNvSpPr txBox="1"/>
          <p:nvPr/>
        </p:nvSpPr>
        <p:spPr>
          <a:xfrm>
            <a:off x="6248400" y="1524000"/>
            <a:ext cx="2590800" cy="5333999"/>
          </a:xfrm>
          <a:prstGeom prst="rect">
            <a:avLst/>
          </a:prstGeom>
          <a:solidFill>
            <a:srgbClr val="E85B2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3600"/>
              <a:buFont typeface="Arial"/>
              <a:buNone/>
            </a:pPr>
            <a:endParaRPr sz="3600" b="0"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2800"/>
              <a:buFont typeface="Arial"/>
              <a:buNone/>
            </a:pPr>
            <a:endParaRPr sz="28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lt1"/>
              </a:solidFill>
              <a:latin typeface="Arial"/>
              <a:ea typeface="Arial"/>
              <a:cs typeface="Arial"/>
              <a:sym typeface="Arial"/>
            </a:endParaRPr>
          </a:p>
        </p:txBody>
      </p:sp>
      <p:sp>
        <p:nvSpPr>
          <p:cNvPr id="146" name="Google Shape;146;p20"/>
          <p:cNvSpPr txBox="1"/>
          <p:nvPr/>
        </p:nvSpPr>
        <p:spPr>
          <a:xfrm>
            <a:off x="6172200" y="1524000"/>
            <a:ext cx="2666999" cy="137318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700"/>
              <a:buFont typeface="Arial"/>
              <a:buNone/>
            </a:pPr>
            <a:r>
              <a:rPr lang="en-US" sz="2800" b="1" i="1" u="none" strike="noStrike" cap="none">
                <a:solidFill>
                  <a:schemeClr val="lt1"/>
                </a:solidFill>
                <a:latin typeface="Roboto"/>
                <a:ea typeface="Roboto"/>
                <a:cs typeface="Roboto"/>
                <a:sym typeface="Roboto"/>
              </a:rPr>
              <a:t>SETI@home</a:t>
            </a:r>
            <a:endParaRPr sz="2800" b="1" i="1"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chemeClr val="lt1"/>
              </a:buClr>
              <a:buSzPts val="700"/>
              <a:buFont typeface="Arial"/>
              <a:buNone/>
            </a:pPr>
            <a:r>
              <a:rPr lang="en-US" sz="2800" b="1" i="0" u="none" strike="noStrike" cap="none">
                <a:solidFill>
                  <a:schemeClr val="lt1"/>
                </a:solidFill>
                <a:latin typeface="Roboto"/>
                <a:ea typeface="Roboto"/>
                <a:cs typeface="Roboto"/>
                <a:sym typeface="Roboto"/>
              </a:rPr>
              <a:t>5 million</a:t>
            </a:r>
            <a:endParaRPr sz="1400" b="1" i="0" u="none" strike="noStrike" cap="none">
              <a:solidFill>
                <a:srgbClr val="000000"/>
              </a:solidFill>
              <a:latin typeface="Roboto"/>
              <a:ea typeface="Roboto"/>
              <a:cs typeface="Roboto"/>
              <a:sym typeface="Roboto"/>
            </a:endParaRPr>
          </a:p>
          <a:p>
            <a:pPr marL="0" marR="0" lvl="0" indent="0" algn="ctr" rtl="0">
              <a:lnSpc>
                <a:spcPct val="100000"/>
              </a:lnSpc>
              <a:spcBef>
                <a:spcPts val="0"/>
              </a:spcBef>
              <a:spcAft>
                <a:spcPts val="0"/>
              </a:spcAft>
              <a:buClr>
                <a:schemeClr val="lt1"/>
              </a:buClr>
              <a:buSzPts val="700"/>
              <a:buFont typeface="Arial"/>
              <a:buNone/>
            </a:pPr>
            <a:r>
              <a:rPr lang="en-US" sz="2800" b="1" i="0" u="none" strike="noStrike" cap="none">
                <a:solidFill>
                  <a:schemeClr val="lt1"/>
                </a:solidFill>
                <a:latin typeface="Roboto"/>
                <a:ea typeface="Roboto"/>
                <a:cs typeface="Roboto"/>
                <a:sym typeface="Roboto"/>
              </a:rPr>
              <a:t>volunteers</a:t>
            </a:r>
            <a:endParaRPr sz="1400" b="1" i="0" u="none" strike="noStrike" cap="none">
              <a:solidFill>
                <a:srgbClr val="000000"/>
              </a:solidFill>
              <a:latin typeface="Roboto"/>
              <a:ea typeface="Roboto"/>
              <a:cs typeface="Roboto"/>
              <a:sym typeface="Roboto"/>
            </a:endParaRPr>
          </a:p>
        </p:txBody>
      </p:sp>
      <p:pic>
        <p:nvPicPr>
          <p:cNvPr id="147" name="Google Shape;147;p20" descr="people star gazing through telescope"/>
          <p:cNvPicPr preferRelativeResize="0"/>
          <p:nvPr/>
        </p:nvPicPr>
        <p:blipFill rotWithShape="1">
          <a:blip r:embed="rId5">
            <a:alphaModFix/>
          </a:blip>
          <a:srcRect l="21859" r="4733"/>
          <a:stretch/>
        </p:blipFill>
        <p:spPr>
          <a:xfrm>
            <a:off x="6240462" y="2895600"/>
            <a:ext cx="2598737" cy="3581399"/>
          </a:xfrm>
          <a:prstGeom prst="rect">
            <a:avLst/>
          </a:prstGeom>
          <a:noFill/>
          <a:ln>
            <a:noFill/>
          </a:ln>
        </p:spPr>
      </p:pic>
    </p:spTree>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52750"/>
        </a:solidFill>
        <a:effectLst/>
      </p:bgPr>
    </p:bg>
    <p:spTree>
      <p:nvGrpSpPr>
        <p:cNvPr id="1" name="Shape 151"/>
        <p:cNvGrpSpPr/>
        <p:nvPr/>
      </p:nvGrpSpPr>
      <p:grpSpPr>
        <a:xfrm>
          <a:off x="0" y="0"/>
          <a:ext cx="0" cy="0"/>
          <a:chOff x="0" y="0"/>
          <a:chExt cx="0" cy="0"/>
        </a:xfrm>
      </p:grpSpPr>
      <p:sp>
        <p:nvSpPr>
          <p:cNvPr id="152" name="Google Shape;152;p21"/>
          <p:cNvSpPr/>
          <p:nvPr/>
        </p:nvSpPr>
        <p:spPr>
          <a:xfrm>
            <a:off x="390735" y="323602"/>
            <a:ext cx="8555100" cy="716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000"/>
              <a:buFont typeface="Arial"/>
              <a:buNone/>
            </a:pPr>
            <a:r>
              <a:rPr lang="en-US" sz="4000" b="1" i="0" u="none" strike="noStrike" cap="none">
                <a:solidFill>
                  <a:schemeClr val="lt1"/>
                </a:solidFill>
                <a:latin typeface="Roboto"/>
                <a:ea typeface="Roboto"/>
                <a:cs typeface="Roboto"/>
                <a:sym typeface="Roboto"/>
              </a:rPr>
              <a:t>Common features of citizen science: </a:t>
            </a:r>
            <a:endParaRPr sz="4000" i="0" u="none" strike="noStrike" cap="none">
              <a:solidFill>
                <a:schemeClr val="lt1"/>
              </a:solidFill>
              <a:latin typeface="Roboto"/>
              <a:ea typeface="Roboto"/>
              <a:cs typeface="Roboto"/>
              <a:sym typeface="Roboto"/>
            </a:endParaRPr>
          </a:p>
          <a:p>
            <a:pPr marL="457200" marR="0" lvl="3" indent="-279400" algn="l" rtl="0">
              <a:lnSpc>
                <a:spcPct val="100000"/>
              </a:lnSpc>
              <a:spcBef>
                <a:spcPts val="1000"/>
              </a:spcBef>
              <a:spcAft>
                <a:spcPts val="0"/>
              </a:spcAft>
              <a:buClr>
                <a:schemeClr val="lt1"/>
              </a:buClr>
              <a:buSzPts val="2800"/>
              <a:buFont typeface="Helvetica Neue"/>
              <a:buNone/>
            </a:pPr>
            <a:endParaRPr sz="2400" b="0" i="0" u="none" strike="noStrike" cap="none">
              <a:solidFill>
                <a:schemeClr val="lt1"/>
              </a:solidFill>
              <a:latin typeface="Helvetica Neue"/>
              <a:ea typeface="Helvetica Neue"/>
              <a:cs typeface="Helvetica Neue"/>
              <a:sym typeface="Helvetica Neue"/>
            </a:endParaRPr>
          </a:p>
          <a:p>
            <a:pPr marL="457200" marR="0" lvl="3" indent="-457200" algn="l" rtl="0">
              <a:lnSpc>
                <a:spcPct val="100000"/>
              </a:lnSpc>
              <a:spcBef>
                <a:spcPts val="1000"/>
              </a:spcBef>
              <a:spcAft>
                <a:spcPts val="0"/>
              </a:spcAft>
              <a:buClr>
                <a:schemeClr val="lt1"/>
              </a:buClr>
              <a:buSzPts val="2800"/>
              <a:buFont typeface="Roboto"/>
              <a:buChar char="•"/>
            </a:pPr>
            <a:r>
              <a:rPr lang="en-US" sz="2400" b="1" i="0" u="none" strike="noStrike" cap="none">
                <a:solidFill>
                  <a:schemeClr val="lt1"/>
                </a:solidFill>
                <a:latin typeface="Roboto"/>
                <a:ea typeface="Roboto"/>
                <a:cs typeface="Roboto"/>
                <a:sym typeface="Roboto"/>
              </a:rPr>
              <a:t>Anyone can participate;</a:t>
            </a:r>
            <a:endParaRPr sz="2400" b="1" i="0" u="none" strike="noStrike" cap="none">
              <a:solidFill>
                <a:schemeClr val="lt1"/>
              </a:solidFill>
              <a:latin typeface="Roboto"/>
              <a:ea typeface="Roboto"/>
              <a:cs typeface="Roboto"/>
              <a:sym typeface="Roboto"/>
            </a:endParaRPr>
          </a:p>
          <a:p>
            <a:pPr marL="457200" marR="0" lvl="3" indent="-457200" algn="l" rtl="0">
              <a:lnSpc>
                <a:spcPct val="100000"/>
              </a:lnSpc>
              <a:spcBef>
                <a:spcPts val="1000"/>
              </a:spcBef>
              <a:spcAft>
                <a:spcPts val="0"/>
              </a:spcAft>
              <a:buClr>
                <a:schemeClr val="lt1"/>
              </a:buClr>
              <a:buSzPts val="2800"/>
              <a:buFont typeface="Roboto"/>
              <a:buChar char="•"/>
            </a:pPr>
            <a:r>
              <a:rPr lang="en-US" sz="2400" b="1" i="0" u="none" strike="noStrike" cap="none">
                <a:solidFill>
                  <a:schemeClr val="lt1"/>
                </a:solidFill>
                <a:latin typeface="Roboto"/>
                <a:ea typeface="Roboto"/>
                <a:cs typeface="Roboto"/>
                <a:sym typeface="Roboto"/>
              </a:rPr>
              <a:t>Participants and professional scientists know the data can be trusted and used; they follow the same process—or protocols--to make observations and collect, share, and analyze data;</a:t>
            </a:r>
            <a:endParaRPr b="1">
              <a:latin typeface="Roboto"/>
              <a:ea typeface="Roboto"/>
              <a:cs typeface="Roboto"/>
              <a:sym typeface="Roboto"/>
            </a:endParaRPr>
          </a:p>
          <a:p>
            <a:pPr marL="457200" marR="0" lvl="0" indent="-457200" algn="l" rtl="0">
              <a:lnSpc>
                <a:spcPct val="100000"/>
              </a:lnSpc>
              <a:spcBef>
                <a:spcPts val="1000"/>
              </a:spcBef>
              <a:spcAft>
                <a:spcPts val="0"/>
              </a:spcAft>
              <a:buClr>
                <a:schemeClr val="lt1"/>
              </a:buClr>
              <a:buSzPts val="2800"/>
              <a:buFont typeface="Roboto"/>
              <a:buChar char="•"/>
            </a:pPr>
            <a:r>
              <a:rPr lang="en-US" sz="2400" b="1" i="0" u="none" strike="noStrike" cap="none">
                <a:solidFill>
                  <a:schemeClr val="lt1"/>
                </a:solidFill>
                <a:latin typeface="Roboto"/>
                <a:ea typeface="Roboto"/>
                <a:cs typeface="Roboto"/>
                <a:sym typeface="Roboto"/>
              </a:rPr>
              <a:t>Data can help scientists and participants advance research and support decision-making; </a:t>
            </a:r>
            <a:endParaRPr sz="2400" b="1" i="0" u="none" strike="noStrike" cap="none">
              <a:solidFill>
                <a:schemeClr val="lt1"/>
              </a:solidFill>
              <a:latin typeface="Roboto"/>
              <a:ea typeface="Roboto"/>
              <a:cs typeface="Roboto"/>
              <a:sym typeface="Roboto"/>
            </a:endParaRPr>
          </a:p>
          <a:p>
            <a:pPr marL="457200" marR="0" lvl="0" indent="-457200" algn="l" rtl="0">
              <a:lnSpc>
                <a:spcPct val="100000"/>
              </a:lnSpc>
              <a:spcBef>
                <a:spcPts val="1000"/>
              </a:spcBef>
              <a:spcAft>
                <a:spcPts val="0"/>
              </a:spcAft>
              <a:buClr>
                <a:schemeClr val="lt1"/>
              </a:buClr>
              <a:buSzPts val="2800"/>
              <a:buFont typeface="Roboto"/>
              <a:buChar char="•"/>
            </a:pPr>
            <a:r>
              <a:rPr lang="en-US" sz="2400" b="1" i="0" u="none" strike="noStrike" cap="none">
                <a:solidFill>
                  <a:schemeClr val="lt1"/>
                </a:solidFill>
                <a:latin typeface="Roboto"/>
                <a:ea typeface="Roboto"/>
                <a:cs typeface="Roboto"/>
                <a:sym typeface="Roboto"/>
              </a:rPr>
              <a:t>The public, as well as scientists, have access to and can use the data.</a:t>
            </a:r>
            <a:endParaRPr sz="2400" b="1">
              <a:solidFill>
                <a:schemeClr val="lt1"/>
              </a:solidFill>
              <a:latin typeface="Roboto"/>
              <a:ea typeface="Roboto"/>
              <a:cs typeface="Roboto"/>
              <a:sym typeface="Roboto"/>
            </a:endParaRPr>
          </a:p>
          <a:p>
            <a:pPr marL="457200" marR="0" lvl="0" indent="0" algn="l" rtl="0">
              <a:lnSpc>
                <a:spcPct val="100000"/>
              </a:lnSpc>
              <a:spcBef>
                <a:spcPts val="1000"/>
              </a:spcBef>
              <a:spcAft>
                <a:spcPts val="0"/>
              </a:spcAft>
              <a:buNone/>
            </a:pPr>
            <a:r>
              <a:rPr lang="en-US" sz="2000" b="1" i="0" u="none" strike="noStrike" cap="none" baseline="30000">
                <a:solidFill>
                  <a:schemeClr val="lt1"/>
                </a:solidFill>
                <a:latin typeface="Roboto"/>
                <a:ea typeface="Roboto"/>
                <a:cs typeface="Roboto"/>
                <a:sym typeface="Roboto"/>
              </a:rPr>
              <a:t>   https://www.nap.edu/catalog/25183/learning-through-citizen-science-enhancing-opportunities-by-design</a:t>
            </a:r>
            <a:r>
              <a:rPr lang="en-US" sz="2000" b="1" i="0" u="none" strike="noStrike" cap="none">
                <a:solidFill>
                  <a:schemeClr val="lt1"/>
                </a:solidFill>
                <a:latin typeface="Roboto"/>
                <a:ea typeface="Roboto"/>
                <a:cs typeface="Roboto"/>
                <a:sym typeface="Roboto"/>
              </a:rPr>
              <a:t> </a:t>
            </a:r>
            <a:endParaRPr sz="2000" b="1" i="0" u="none" strike="noStrike" cap="none">
              <a:solidFill>
                <a:schemeClr val="lt1"/>
              </a:solidFill>
              <a:latin typeface="Roboto"/>
              <a:ea typeface="Roboto"/>
              <a:cs typeface="Roboto"/>
              <a:sym typeface="Robo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2"/>
          <p:cNvSpPr txBox="1"/>
          <p:nvPr/>
        </p:nvSpPr>
        <p:spPr>
          <a:xfrm>
            <a:off x="-6350" y="2116"/>
            <a:ext cx="3048000" cy="6855900"/>
          </a:xfrm>
          <a:prstGeom prst="rect">
            <a:avLst/>
          </a:prstGeom>
          <a:solidFill>
            <a:srgbClr val="E85B2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FFFFFF"/>
              </a:buClr>
              <a:buSzPts val="3200"/>
              <a:buFont typeface="Arial"/>
              <a:buNone/>
            </a:pPr>
            <a:r>
              <a:rPr lang="en-US" sz="3200" i="0" u="none" strike="noStrike" cap="none">
                <a:solidFill>
                  <a:srgbClr val="FFFFFF"/>
                </a:solidFill>
                <a:latin typeface="Roboto"/>
                <a:ea typeface="Roboto"/>
                <a:cs typeface="Roboto"/>
                <a:sym typeface="Roboto"/>
              </a:rPr>
              <a:t>Because of Citizen Scientists:</a:t>
            </a:r>
            <a:endParaRPr sz="1400" i="0" u="none" strike="noStrike" cap="none">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4000"/>
              <a:buFont typeface="Arial"/>
              <a:buNone/>
            </a:pPr>
            <a:endParaRPr sz="4000" i="0"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4000"/>
              <a:buFont typeface="Arial"/>
              <a:buNone/>
            </a:pPr>
            <a:endParaRPr sz="4000" i="0" u="none" strike="noStrike" cap="none">
              <a:solidFill>
                <a:srgbClr val="FFFFFF"/>
              </a:solidFill>
              <a:latin typeface="Roboto"/>
              <a:ea typeface="Roboto"/>
              <a:cs typeface="Roboto"/>
              <a:sym typeface="Roboto"/>
            </a:endParaRPr>
          </a:p>
          <a:p>
            <a:pPr marL="0" marR="0" lvl="0" indent="0" algn="ctr" rtl="0">
              <a:lnSpc>
                <a:spcPct val="100000"/>
              </a:lnSpc>
              <a:spcBef>
                <a:spcPts val="560"/>
              </a:spcBef>
              <a:spcAft>
                <a:spcPts val="0"/>
              </a:spcAft>
              <a:buClr>
                <a:srgbClr val="000000"/>
              </a:buClr>
              <a:buSzPts val="1800"/>
              <a:buFont typeface="Arial"/>
              <a:buNone/>
            </a:pPr>
            <a:endParaRPr sz="1800" i="1" u="none" strike="noStrike" cap="none">
              <a:solidFill>
                <a:srgbClr val="FFFFFF"/>
              </a:solidFill>
              <a:latin typeface="Roboto"/>
              <a:ea typeface="Roboto"/>
              <a:cs typeface="Roboto"/>
              <a:sym typeface="Roboto"/>
            </a:endParaRPr>
          </a:p>
          <a:p>
            <a:pPr marL="0" marR="0" lvl="0" indent="0" algn="ctr" rtl="0">
              <a:lnSpc>
                <a:spcPct val="100000"/>
              </a:lnSpc>
              <a:spcBef>
                <a:spcPts val="560"/>
              </a:spcBef>
              <a:spcAft>
                <a:spcPts val="0"/>
              </a:spcAft>
              <a:buClr>
                <a:srgbClr val="000000"/>
              </a:buClr>
              <a:buSzPts val="1800"/>
              <a:buFont typeface="Arial"/>
              <a:buNone/>
            </a:pPr>
            <a:endParaRPr sz="1800" i="1" u="none" strike="noStrike" cap="none">
              <a:solidFill>
                <a:srgbClr val="FFFFFF"/>
              </a:solidFill>
              <a:latin typeface="Roboto"/>
              <a:ea typeface="Roboto"/>
              <a:cs typeface="Roboto"/>
              <a:sym typeface="Roboto"/>
            </a:endParaRPr>
          </a:p>
          <a:p>
            <a:pPr marL="0" marR="0" lvl="0" indent="0" algn="ctr" rtl="0">
              <a:lnSpc>
                <a:spcPct val="100000"/>
              </a:lnSpc>
              <a:spcBef>
                <a:spcPts val="560"/>
              </a:spcBef>
              <a:spcAft>
                <a:spcPts val="0"/>
              </a:spcAft>
              <a:buClr>
                <a:srgbClr val="000000"/>
              </a:buClr>
              <a:buSzPts val="1800"/>
              <a:buFont typeface="Arial"/>
              <a:buNone/>
            </a:pPr>
            <a:endParaRPr sz="1800" i="1" u="none" strike="noStrike" cap="none">
              <a:solidFill>
                <a:srgbClr val="FFFFFF"/>
              </a:solidFill>
              <a:latin typeface="Roboto"/>
              <a:ea typeface="Roboto"/>
              <a:cs typeface="Roboto"/>
              <a:sym typeface="Roboto"/>
            </a:endParaRPr>
          </a:p>
          <a:p>
            <a:pPr marL="0" marR="0" lvl="0" indent="0" algn="ctr" rtl="0">
              <a:lnSpc>
                <a:spcPct val="100000"/>
              </a:lnSpc>
              <a:spcBef>
                <a:spcPts val="560"/>
              </a:spcBef>
              <a:spcAft>
                <a:spcPts val="0"/>
              </a:spcAft>
              <a:buClr>
                <a:srgbClr val="000000"/>
              </a:buClr>
              <a:buSzPts val="1800"/>
              <a:buFont typeface="Arial"/>
              <a:buNone/>
            </a:pPr>
            <a:r>
              <a:rPr lang="en-US" sz="1800" i="1" u="none" strike="noStrike" cap="none">
                <a:solidFill>
                  <a:srgbClr val="FFFFFF"/>
                </a:solidFill>
                <a:latin typeface="Roboto"/>
                <a:ea typeface="Roboto"/>
                <a:cs typeface="Roboto"/>
                <a:sym typeface="Roboto"/>
              </a:rPr>
              <a:t>Parrish, Julia. University of Washington (2014)</a:t>
            </a:r>
            <a:endParaRPr sz="1800" i="1" u="none" strike="noStrike" cap="none">
              <a:solidFill>
                <a:srgbClr val="FFFF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2800"/>
              <a:buFont typeface="Arial"/>
              <a:buNone/>
            </a:pPr>
            <a:endParaRPr sz="2800" i="1" u="none" strike="noStrike" cap="none">
              <a:solidFill>
                <a:srgbClr val="FFFFFF"/>
              </a:solidFill>
              <a:latin typeface="Roboto"/>
              <a:ea typeface="Roboto"/>
              <a:cs typeface="Roboto"/>
              <a:sym typeface="Roboto"/>
            </a:endParaRPr>
          </a:p>
        </p:txBody>
      </p:sp>
      <p:sp>
        <p:nvSpPr>
          <p:cNvPr id="159" name="Google Shape;159;p22"/>
          <p:cNvSpPr txBox="1"/>
          <p:nvPr/>
        </p:nvSpPr>
        <p:spPr>
          <a:xfrm>
            <a:off x="3151505" y="949960"/>
            <a:ext cx="6096000" cy="4062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EF4803"/>
              </a:buClr>
              <a:buSzPts val="3200"/>
              <a:buFont typeface="Arial"/>
              <a:buNone/>
            </a:pPr>
            <a:r>
              <a:rPr lang="en-US" sz="2800" i="0" u="none" strike="noStrike" cap="none">
                <a:solidFill>
                  <a:srgbClr val="E85B21"/>
                </a:solidFill>
                <a:latin typeface="Roboto"/>
                <a:ea typeface="Roboto"/>
                <a:cs typeface="Roboto"/>
                <a:sym typeface="Roboto"/>
              </a:rPr>
              <a:t>In a study of </a:t>
            </a:r>
            <a:r>
              <a:rPr lang="en-US" sz="2800" b="1" i="0" u="none" strike="noStrike" cap="none">
                <a:solidFill>
                  <a:srgbClr val="E85B21"/>
                </a:solidFill>
                <a:latin typeface="Roboto"/>
                <a:ea typeface="Roboto"/>
                <a:cs typeface="Roboto"/>
                <a:sym typeface="Roboto"/>
              </a:rPr>
              <a:t>338 </a:t>
            </a:r>
            <a:r>
              <a:rPr lang="en-US" sz="2800" i="0" u="none" strike="noStrike" cap="none">
                <a:solidFill>
                  <a:srgbClr val="E85B21"/>
                </a:solidFill>
                <a:latin typeface="Roboto"/>
                <a:ea typeface="Roboto"/>
                <a:cs typeface="Roboto"/>
                <a:sym typeface="Roboto"/>
              </a:rPr>
              <a:t>citizen science projects:</a:t>
            </a:r>
            <a:endParaRPr sz="2800" i="0" u="none" strike="noStrike" cap="none">
              <a:solidFill>
                <a:srgbClr val="E85B2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3200"/>
              <a:buFont typeface="Arial"/>
              <a:buNone/>
            </a:pPr>
            <a:endParaRPr sz="2800" b="1" i="0" u="none" strike="noStrike" cap="none">
              <a:solidFill>
                <a:srgbClr val="E85B21"/>
              </a:solidFill>
              <a:latin typeface="Roboto"/>
              <a:ea typeface="Roboto"/>
              <a:cs typeface="Roboto"/>
              <a:sym typeface="Roboto"/>
            </a:endParaRPr>
          </a:p>
          <a:p>
            <a:pPr marL="0" marR="0" lvl="0" indent="0" algn="l" rtl="0">
              <a:lnSpc>
                <a:spcPct val="100000"/>
              </a:lnSpc>
              <a:spcBef>
                <a:spcPts val="0"/>
              </a:spcBef>
              <a:spcAft>
                <a:spcPts val="0"/>
              </a:spcAft>
              <a:buClr>
                <a:srgbClr val="EF4803"/>
              </a:buClr>
              <a:buSzPts val="3200"/>
              <a:buFont typeface="Arial"/>
              <a:buNone/>
            </a:pPr>
            <a:endParaRPr sz="2800" b="1" i="0" u="none" strike="noStrike" cap="none">
              <a:solidFill>
                <a:srgbClr val="E85B21"/>
              </a:solidFill>
              <a:latin typeface="Roboto"/>
              <a:ea typeface="Roboto"/>
              <a:cs typeface="Roboto"/>
              <a:sym typeface="Roboto"/>
            </a:endParaRPr>
          </a:p>
          <a:p>
            <a:pPr marL="0" marR="0" lvl="0" indent="0" algn="l" rtl="0">
              <a:lnSpc>
                <a:spcPct val="100000"/>
              </a:lnSpc>
              <a:spcBef>
                <a:spcPts val="0"/>
              </a:spcBef>
              <a:spcAft>
                <a:spcPts val="0"/>
              </a:spcAft>
              <a:buClr>
                <a:srgbClr val="EF4803"/>
              </a:buClr>
              <a:buSzPts val="3200"/>
              <a:buFont typeface="Arial"/>
              <a:buNone/>
            </a:pPr>
            <a:endParaRPr sz="2800" b="1" i="0" u="none" strike="noStrike" cap="none">
              <a:solidFill>
                <a:srgbClr val="E85B21"/>
              </a:solidFill>
              <a:latin typeface="Roboto"/>
              <a:ea typeface="Roboto"/>
              <a:cs typeface="Roboto"/>
              <a:sym typeface="Roboto"/>
            </a:endParaRPr>
          </a:p>
          <a:p>
            <a:pPr marL="0" marR="0" lvl="0" indent="0" algn="l" rtl="0">
              <a:lnSpc>
                <a:spcPct val="100000"/>
              </a:lnSpc>
              <a:spcBef>
                <a:spcPts val="0"/>
              </a:spcBef>
              <a:spcAft>
                <a:spcPts val="0"/>
              </a:spcAft>
              <a:buClr>
                <a:srgbClr val="EF4803"/>
              </a:buClr>
              <a:buSzPts val="3200"/>
              <a:buFont typeface="Arial"/>
              <a:buNone/>
            </a:pPr>
            <a:r>
              <a:rPr lang="en-US" sz="2800" b="1" i="0" u="none" strike="noStrike" cap="none">
                <a:solidFill>
                  <a:srgbClr val="E85B21"/>
                </a:solidFill>
                <a:latin typeface="Roboto"/>
                <a:ea typeface="Roboto"/>
                <a:cs typeface="Roboto"/>
                <a:sym typeface="Roboto"/>
              </a:rPr>
              <a:t>1.3–2.3 million </a:t>
            </a:r>
            <a:r>
              <a:rPr lang="en-US" sz="2800" i="0" u="none" strike="noStrike" cap="none">
                <a:solidFill>
                  <a:srgbClr val="E85B21"/>
                </a:solidFill>
                <a:latin typeface="Roboto"/>
                <a:ea typeface="Roboto"/>
                <a:cs typeface="Roboto"/>
                <a:sym typeface="Roboto"/>
              </a:rPr>
              <a:t>citizen scientists </a:t>
            </a:r>
            <a:endParaRPr sz="2800" i="0" u="none" strike="noStrike" cap="none">
              <a:solidFill>
                <a:srgbClr val="E85B21"/>
              </a:solidFill>
              <a:latin typeface="Roboto"/>
              <a:ea typeface="Roboto"/>
              <a:cs typeface="Roboto"/>
              <a:sym typeface="Roboto"/>
            </a:endParaRPr>
          </a:p>
          <a:p>
            <a:pPr marL="0" marR="0" lvl="0" indent="0" algn="l" rtl="0">
              <a:lnSpc>
                <a:spcPct val="100000"/>
              </a:lnSpc>
              <a:spcBef>
                <a:spcPts val="0"/>
              </a:spcBef>
              <a:spcAft>
                <a:spcPts val="0"/>
              </a:spcAft>
              <a:buClr>
                <a:srgbClr val="EF4803"/>
              </a:buClr>
              <a:buSzPts val="3200"/>
              <a:buFont typeface="Arial"/>
              <a:buNone/>
            </a:pPr>
            <a:r>
              <a:rPr lang="en-US" sz="2800" i="0" u="none" strike="noStrike" cap="none">
                <a:solidFill>
                  <a:srgbClr val="E85B21"/>
                </a:solidFill>
                <a:latin typeface="Roboto"/>
                <a:ea typeface="Roboto"/>
                <a:cs typeface="Roboto"/>
                <a:sym typeface="Roboto"/>
              </a:rPr>
              <a:t>had an economic value of </a:t>
            </a:r>
            <a:r>
              <a:rPr lang="en-US" sz="2800" b="1" i="0" u="none" strike="noStrike" cap="none">
                <a:solidFill>
                  <a:srgbClr val="E85B21"/>
                </a:solidFill>
                <a:latin typeface="Roboto"/>
                <a:ea typeface="Roboto"/>
                <a:cs typeface="Roboto"/>
                <a:sym typeface="Roboto"/>
              </a:rPr>
              <a:t>$2.5 billion </a:t>
            </a:r>
            <a:r>
              <a:rPr lang="en-US" sz="2800" i="0" u="none" strike="noStrike" cap="none">
                <a:solidFill>
                  <a:srgbClr val="E85B21"/>
                </a:solidFill>
                <a:latin typeface="Roboto"/>
                <a:ea typeface="Roboto"/>
                <a:cs typeface="Roboto"/>
                <a:sym typeface="Roboto"/>
              </a:rPr>
              <a:t>per year.  </a:t>
            </a:r>
            <a:endParaRPr sz="2800" i="0" u="none" strike="noStrike" cap="none">
              <a:solidFill>
                <a:srgbClr val="E85B21"/>
              </a:solidFill>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717</Words>
  <Application>Microsoft Office PowerPoint</Application>
  <PresentationFormat>On-screen Show (4:3)</PresentationFormat>
  <Paragraphs>160</Paragraphs>
  <Slides>26</Slides>
  <Notes>26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Libre Baskerville</vt:lpstr>
      <vt:lpstr>Lato</vt:lpstr>
      <vt:lpstr>Times New Roman</vt:lpstr>
      <vt:lpstr>Calibri</vt:lpstr>
      <vt:lpstr>Roboto</vt:lpstr>
      <vt:lpstr>Arial</vt:lpstr>
      <vt:lpstr>Helvetica Neue</vt:lpstr>
      <vt:lpstr>Office Theme</vt:lpstr>
      <vt:lpstr>Want to view a recording of this webinar?</vt:lpstr>
      <vt:lpstr>PowerPoint Presentation</vt:lpstr>
      <vt:lpstr>PowerPoint Presentation</vt:lpstr>
      <vt:lpstr>PowerPoint Presentation</vt:lpstr>
      <vt:lpstr>PowerPoint Presentation</vt:lpstr>
      <vt:lpstr>PowerPoint Presentation</vt:lpstr>
      <vt:lpstr>Someone you know is a  CITIZEN SCIENTIST</vt:lpstr>
      <vt:lpstr>PowerPoint Presentation</vt:lpstr>
      <vt:lpstr>PowerPoint Presentation</vt:lpstr>
      <vt:lpstr>PowerPoint Presentation</vt:lpstr>
      <vt:lpstr>PowerPoint Presentation</vt:lpstr>
      <vt:lpstr>We aim to make research more efficient by connecting communities of citizen scientists AND fields of research.  </vt:lpstr>
      <vt:lpstr>Components of the  SciStarter Process</vt:lpstr>
      <vt:lpstr>PowerPoint Presentation</vt:lpstr>
      <vt:lpstr>PowerPoint Presentation</vt:lpstr>
      <vt:lpstr>PowerPoint Presentation</vt:lpstr>
      <vt:lpstr>PowerPoint Presentation</vt:lpstr>
      <vt:lpstr>All projects have step by step instructions and a link to a website or app to participate.</vt:lpstr>
      <vt:lpstr>PowerPoint Presentation</vt:lpstr>
      <vt:lpstr>PowerPoint Presentation</vt:lpstr>
      <vt:lpstr>PowerPoint Presentation</vt:lpstr>
      <vt:lpstr>Hear back from the project </vt:lpstr>
      <vt:lpstr>PowerPoint Presentation</vt:lpstr>
      <vt:lpstr>PowerPoint Presentation</vt:lpstr>
      <vt:lpstr>Follow-up</vt:lpstr>
      <vt:lpstr>Let’s dive into a module!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Want to view a recording of this webinar?</dc:title>
  <cp:lastModifiedBy>Caroline Nickerson</cp:lastModifiedBy>
  <cp:revision>1</cp:revision>
  <dcterms:modified xsi:type="dcterms:W3CDTF">2020-02-05T11:40:46Z</dcterms:modified>
</cp:coreProperties>
</file>